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handoutMasterIdLst>
    <p:handoutMasterId r:id="rId19"/>
  </p:handoutMasterIdLst>
  <p:sldIdLst>
    <p:sldId id="256" r:id="rId2"/>
    <p:sldId id="257" r:id="rId3"/>
    <p:sldId id="271" r:id="rId4"/>
    <p:sldId id="277" r:id="rId5"/>
    <p:sldId id="272" r:id="rId6"/>
    <p:sldId id="275" r:id="rId7"/>
    <p:sldId id="276" r:id="rId8"/>
    <p:sldId id="280" r:id="rId9"/>
    <p:sldId id="285" r:id="rId10"/>
    <p:sldId id="273" r:id="rId11"/>
    <p:sldId id="281" r:id="rId12"/>
    <p:sldId id="278" r:id="rId13"/>
    <p:sldId id="282" r:id="rId14"/>
    <p:sldId id="283" r:id="rId15"/>
    <p:sldId id="287" r:id="rId16"/>
    <p:sldId id="279" r:id="rId17"/>
    <p:sldId id="286" r:id="rId18"/>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13D17"/>
    <a:srgbClr val="9F31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1303" autoAdjust="0"/>
    <p:restoredTop sz="94660"/>
  </p:normalViewPr>
  <p:slideViewPr>
    <p:cSldViewPr>
      <p:cViewPr varScale="1">
        <p:scale>
          <a:sx n="90" d="100"/>
          <a:sy n="90" d="100"/>
        </p:scale>
        <p:origin x="84" y="4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97B1859-3F2F-4647-95F4-DB38E67750E3}" type="datetimeFigureOut">
              <a:rPr lang="es-AR" smtClean="0"/>
              <a:pPr/>
              <a:t>25/10/2018</a:t>
            </a:fld>
            <a:endParaRPr lang="es-AR"/>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F23E30F-E89E-4C57-968E-7D43430716AE}" type="slidenum">
              <a:rPr lang="es-AR" smtClean="0"/>
              <a:pPr/>
              <a:t>‹Nº›</a:t>
            </a:fld>
            <a:endParaRPr lang="es-A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5" name="14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redondeado"/>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Título"/>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s-ES" smtClean="0"/>
              <a:t>Haga clic para modificar el estilo de título del patrón</a:t>
            </a:r>
            <a:endParaRPr kumimoji="0" lang="en-US"/>
          </a:p>
        </p:txBody>
      </p:sp>
      <p:sp>
        <p:nvSpPr>
          <p:cNvPr id="20" name="19 Subtítulo"/>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19" name="18 Marcador de fecha"/>
          <p:cNvSpPr>
            <a:spLocks noGrp="1"/>
          </p:cNvSpPr>
          <p:nvPr>
            <p:ph type="dt" sz="half" idx="10"/>
          </p:nvPr>
        </p:nvSpPr>
        <p:spPr/>
        <p:txBody>
          <a:bodyPr/>
          <a:lstStyle/>
          <a:p>
            <a:fld id="{11B9CF58-6072-4FDA-8D42-97FB951D1F35}" type="datetimeFigureOut">
              <a:rPr lang="es-AR" smtClean="0"/>
              <a:pPr/>
              <a:t>25/10/2018</a:t>
            </a:fld>
            <a:endParaRPr lang="es-AR"/>
          </a:p>
        </p:txBody>
      </p:sp>
      <p:sp>
        <p:nvSpPr>
          <p:cNvPr id="8" name="7 Marcador de pie de página"/>
          <p:cNvSpPr>
            <a:spLocks noGrp="1"/>
          </p:cNvSpPr>
          <p:nvPr>
            <p:ph type="ftr" sz="quarter" idx="11"/>
          </p:nvPr>
        </p:nvSpPr>
        <p:spPr/>
        <p:txBody>
          <a:bodyPr/>
          <a:lstStyle/>
          <a:p>
            <a:endParaRPr lang="es-AR"/>
          </a:p>
        </p:txBody>
      </p:sp>
      <p:sp>
        <p:nvSpPr>
          <p:cNvPr id="11" name="10 Marcador de número de diapositiva"/>
          <p:cNvSpPr>
            <a:spLocks noGrp="1"/>
          </p:cNvSpPr>
          <p:nvPr>
            <p:ph type="sldNum" sz="quarter" idx="12"/>
          </p:nvPr>
        </p:nvSpPr>
        <p:spPr/>
        <p:txBody>
          <a:bodyPr/>
          <a:lstStyle/>
          <a:p>
            <a:fld id="{556AAAC3-D932-4D1F-992F-8F49A4610131}" type="slidenum">
              <a:rPr lang="es-AR" smtClean="0"/>
              <a:pPr/>
              <a:t>‹Nº›</a:t>
            </a:fld>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502920" y="530352"/>
            <a:ext cx="8183880" cy="4187952"/>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1B9CF58-6072-4FDA-8D42-97FB951D1F35}" type="datetimeFigureOut">
              <a:rPr lang="es-AR" smtClean="0"/>
              <a:pPr/>
              <a:t>25/10/2018</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556AAAC3-D932-4D1F-992F-8F49A4610131}"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533404"/>
            <a:ext cx="1981200" cy="5257799"/>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533400" y="533402"/>
            <a:ext cx="5943600" cy="5257801"/>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1B9CF58-6072-4FDA-8D42-97FB951D1F35}" type="datetimeFigureOut">
              <a:rPr lang="es-AR" smtClean="0"/>
              <a:pPr/>
              <a:t>25/10/2018</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556AAAC3-D932-4D1F-992F-8F49A4610131}"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502920" y="530352"/>
            <a:ext cx="8183880" cy="41879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1B9CF58-6072-4FDA-8D42-97FB951D1F35}" type="datetimeFigureOut">
              <a:rPr lang="es-AR" smtClean="0"/>
              <a:pPr/>
              <a:t>25/10/2018</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556AAAC3-D932-4D1F-992F-8F49A4610131}" type="slidenum">
              <a:rPr lang="es-AR" smtClean="0"/>
              <a:pPr/>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13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redondeado"/>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11B9CF58-6072-4FDA-8D42-97FB951D1F35}" type="datetimeFigureOut">
              <a:rPr lang="es-AR" smtClean="0"/>
              <a:pPr/>
              <a:t>25/10/2018</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556AAAC3-D932-4D1F-992F-8F49A4610131}" type="slidenum">
              <a:rPr lang="es-AR" smtClean="0"/>
              <a:pPr/>
              <a:t>‹Nº›</a:t>
            </a:fld>
            <a:endParaRPr lang="es-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11B9CF58-6072-4FDA-8D42-97FB951D1F35}" type="datetimeFigureOut">
              <a:rPr lang="es-AR" smtClean="0"/>
              <a:pPr/>
              <a:t>25/10/2018</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556AAAC3-D932-4D1F-992F-8F49A4610131}" type="slidenum">
              <a:rPr lang="es-AR" smtClean="0"/>
              <a:pPr/>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nchor="b"/>
          <a:lstStyle>
            <a:lvl1pPr>
              <a:defRPr b="1"/>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11B9CF58-6072-4FDA-8D42-97FB951D1F35}" type="datetimeFigureOut">
              <a:rPr lang="es-AR" smtClean="0"/>
              <a:pPr/>
              <a:t>25/10/2018</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556AAAC3-D932-4D1F-992F-8F49A4610131}" type="slidenum">
              <a:rPr lang="es-AR" smtClean="0"/>
              <a:pPr/>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11B9CF58-6072-4FDA-8D42-97FB951D1F35}" type="datetimeFigureOut">
              <a:rPr lang="es-AR" smtClean="0"/>
              <a:pPr/>
              <a:t>25/10/2018</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556AAAC3-D932-4D1F-992F-8F49A4610131}" type="slidenum">
              <a:rPr lang="es-AR" smtClean="0"/>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Marcador de fecha"/>
          <p:cNvSpPr>
            <a:spLocks noGrp="1"/>
          </p:cNvSpPr>
          <p:nvPr>
            <p:ph type="dt" sz="half" idx="10"/>
          </p:nvPr>
        </p:nvSpPr>
        <p:spPr/>
        <p:txBody>
          <a:bodyPr/>
          <a:lstStyle/>
          <a:p>
            <a:fld id="{11B9CF58-6072-4FDA-8D42-97FB951D1F35}" type="datetimeFigureOut">
              <a:rPr lang="es-AR" smtClean="0"/>
              <a:pPr/>
              <a:t>25/10/2018</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556AAAC3-D932-4D1F-992F-8F49A4610131}"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11B9CF58-6072-4FDA-8D42-97FB951D1F35}" type="datetimeFigureOut">
              <a:rPr lang="es-AR" smtClean="0"/>
              <a:pPr/>
              <a:t>25/10/2018</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556AAAC3-D932-4D1F-992F-8F49A4610131}" type="slidenum">
              <a:rPr lang="es-AR" smtClean="0"/>
              <a:pPr/>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14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dondear rectángulo de esquina sencilla"/>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11B9CF58-6072-4FDA-8D42-97FB951D1F35}" type="datetimeFigureOut">
              <a:rPr lang="es-AR" smtClean="0"/>
              <a:pPr/>
              <a:t>25/10/2018</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556AAAC3-D932-4D1F-992F-8F49A4610131}" type="slidenum">
              <a:rPr lang="es-AR" smtClean="0"/>
              <a:pPr/>
              <a:t>‹Nº›</a:t>
            </a:fld>
            <a:endParaRPr lang="es-AR"/>
          </a:p>
        </p:txBody>
      </p:sp>
      <p:sp>
        <p:nvSpPr>
          <p:cNvPr id="3" name="2 Marcador de posición de imagen"/>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s-ES" smtClean="0"/>
              <a:t>Haga clic en el icono para agregar una imagen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redondeado"/>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Marcador de título"/>
          <p:cNvSpPr>
            <a:spLocks noGrp="1"/>
          </p:cNvSpPr>
          <p:nvPr>
            <p:ph type="title"/>
          </p:nvPr>
        </p:nvSpPr>
        <p:spPr>
          <a:xfrm>
            <a:off x="502920" y="4985590"/>
            <a:ext cx="8183880" cy="105156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4" name="3 Marcador de texto"/>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5" name="24 Marcador de fecha"/>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1B9CF58-6072-4FDA-8D42-97FB951D1F35}" type="datetimeFigureOut">
              <a:rPr lang="es-AR" smtClean="0"/>
              <a:pPr/>
              <a:t>25/10/2018</a:t>
            </a:fld>
            <a:endParaRPr lang="es-AR"/>
          </a:p>
        </p:txBody>
      </p:sp>
      <p:sp>
        <p:nvSpPr>
          <p:cNvPr id="18" name="17 Marcador de pie de página"/>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s-AR"/>
          </a:p>
        </p:txBody>
      </p:sp>
      <p:sp>
        <p:nvSpPr>
          <p:cNvPr id="5" name="4 Marcador de número de diapositiva"/>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56AAAC3-D932-4D1F-992F-8F49A4610131}" type="slidenum">
              <a:rPr lang="es-AR" smtClean="0"/>
              <a:pPr/>
              <a:t>‹Nº›</a:t>
            </a:fld>
            <a:endParaRPr lang="es-A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6.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5.jpeg"/><Relationship Id="rId7" Type="http://schemas.openxmlformats.org/officeDocument/2006/relationships/image" Target="../media/image12.jpe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7.jpeg"/></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Resultado de imagen para CANNABIS"/>
          <p:cNvPicPr>
            <a:picLocks noChangeAspect="1" noChangeArrowheads="1"/>
          </p:cNvPicPr>
          <p:nvPr/>
        </p:nvPicPr>
        <p:blipFill>
          <a:blip r:embed="rId2" cstate="email">
            <a:lum bright="60000" contrast="-65000"/>
            <a:extLst>
              <a:ext uri="{28A0092B-C50C-407E-A947-70E740481C1C}">
                <a14:useLocalDpi xmlns:a14="http://schemas.microsoft.com/office/drawing/2010/main"/>
              </a:ext>
            </a:extLst>
          </a:blip>
          <a:srcRect/>
          <a:stretch>
            <a:fillRect/>
          </a:stretch>
        </p:blipFill>
        <p:spPr bwMode="auto">
          <a:xfrm>
            <a:off x="571472" y="500042"/>
            <a:ext cx="8001056" cy="30003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99332" name="Picture 4" descr="D:\Users\Oficina GMA\Desktop\Documents\GMA ADMINISTRACION\FACULTAD\CPO - DI GIOIA\19hs\oral examen\derechos humanos gma.jpg"/>
          <p:cNvPicPr>
            <a:picLocks noChangeAspect="1" noChangeArrowheads="1"/>
          </p:cNvPicPr>
          <p:nvPr/>
        </p:nvPicPr>
        <p:blipFill>
          <a:blip r:embed="rId3"/>
          <a:srcRect/>
          <a:stretch>
            <a:fillRect/>
          </a:stretch>
        </p:blipFill>
        <p:spPr bwMode="auto">
          <a:xfrm>
            <a:off x="571472" y="3643314"/>
            <a:ext cx="8143932" cy="2857520"/>
          </a:xfrm>
          <a:prstGeom prst="rect">
            <a:avLst/>
          </a:prstGeom>
          <a:noFill/>
        </p:spPr>
      </p:pic>
      <p:sp>
        <p:nvSpPr>
          <p:cNvPr id="10" name="9 CuadroTexto"/>
          <p:cNvSpPr txBox="1"/>
          <p:nvPr/>
        </p:nvSpPr>
        <p:spPr>
          <a:xfrm>
            <a:off x="4572000" y="2928934"/>
            <a:ext cx="4143404" cy="1200329"/>
          </a:xfrm>
          <a:prstGeom prst="rect">
            <a:avLst/>
          </a:prstGeom>
          <a:noFill/>
        </p:spPr>
        <p:txBody>
          <a:bodyPr wrap="square" rtlCol="0">
            <a:spAutoFit/>
          </a:bodyPr>
          <a:lstStyle/>
          <a:p>
            <a:pPr algn="ctr"/>
            <a:r>
              <a:rPr lang="es-ES" sz="3600" b="1" dirty="0" smtClean="0">
                <a:solidFill>
                  <a:srgbClr val="213D17"/>
                </a:solidFill>
                <a:effectLst>
                  <a:outerShdw blurRad="38100" dist="38100" dir="2700000" algn="tl">
                    <a:srgbClr val="000000">
                      <a:alpha val="43137"/>
                    </a:srgbClr>
                  </a:outerShdw>
                </a:effectLst>
              </a:rPr>
              <a:t>CANNABIS MEDICINAL </a:t>
            </a:r>
            <a:endParaRPr lang="es-AR" sz="3600" b="1" dirty="0">
              <a:solidFill>
                <a:srgbClr val="213D17"/>
              </a:solidFill>
              <a:effectLst>
                <a:outerShdw blurRad="38100" dist="38100" dir="2700000" algn="tl">
                  <a:srgbClr val="000000">
                    <a:alpha val="43137"/>
                  </a:srgbClr>
                </a:outerShdw>
              </a:effectLst>
            </a:endParaRPr>
          </a:p>
        </p:txBody>
      </p:sp>
      <p:sp>
        <p:nvSpPr>
          <p:cNvPr id="12" name="11 CuadroTexto"/>
          <p:cNvSpPr txBox="1"/>
          <p:nvPr/>
        </p:nvSpPr>
        <p:spPr>
          <a:xfrm>
            <a:off x="5395042" y="6143644"/>
            <a:ext cx="3250762" cy="276999"/>
          </a:xfrm>
          <a:prstGeom prst="rect">
            <a:avLst/>
          </a:prstGeom>
          <a:noFill/>
        </p:spPr>
        <p:txBody>
          <a:bodyPr wrap="none" rtlCol="0">
            <a:spAutoFit/>
          </a:bodyPr>
          <a:lstStyle/>
          <a:p>
            <a:pPr algn="r"/>
            <a:r>
              <a:rPr lang="es-AR" sz="1200" dirty="0" smtClean="0"/>
              <a:t>Martha Miravete Cicero- </a:t>
            </a:r>
            <a:r>
              <a:rPr lang="es-AR" sz="1200" b="1" dirty="0" smtClean="0"/>
              <a:t>@GMAFDDHH</a:t>
            </a:r>
            <a:endParaRPr lang="es-AR" sz="1200" b="1" dirty="0"/>
          </a:p>
        </p:txBody>
      </p:sp>
      <p:sp>
        <p:nvSpPr>
          <p:cNvPr id="7" name="Rectangle 2"/>
          <p:cNvSpPr>
            <a:spLocks noChangeArrowheads="1"/>
          </p:cNvSpPr>
          <p:nvPr/>
        </p:nvSpPr>
        <p:spPr bwMode="auto">
          <a:xfrm>
            <a:off x="1643042" y="500042"/>
            <a:ext cx="5715041"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kumimoji="0" lang="es-E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s-ES" sz="4800" b="1" i="0" u="none" strike="noStrike" cap="none" normalizeH="0" baseline="0" dirty="0" smtClean="0">
                <a:ln>
                  <a:noFill/>
                </a:ln>
                <a:solidFill>
                  <a:srgbClr val="9F3180"/>
                </a:solidFill>
                <a:effectLst>
                  <a:outerShdw blurRad="38100" dist="38100" dir="2700000" algn="tl">
                    <a:srgbClr val="000000">
                      <a:alpha val="43137"/>
                    </a:srgbClr>
                  </a:outerShdw>
                </a:effectLst>
                <a:latin typeface="Arial" pitchFamily="34" charset="0"/>
                <a:ea typeface="Times New Roman" pitchFamily="18" charset="0"/>
                <a:cs typeface="Arial" pitchFamily="34" charset="0"/>
              </a:rPr>
              <a:t>DERECHOS</a:t>
            </a:r>
            <a:r>
              <a:rPr kumimoji="0" lang="es-ES" sz="4800" b="1" i="0" u="none" strike="noStrike" cap="none" normalizeH="0" dirty="0" smtClean="0">
                <a:ln>
                  <a:noFill/>
                </a:ln>
                <a:solidFill>
                  <a:srgbClr val="9F3180"/>
                </a:solidFill>
                <a:effectLst>
                  <a:outerShdw blurRad="38100" dist="38100" dir="2700000" algn="tl">
                    <a:srgbClr val="000000">
                      <a:alpha val="43137"/>
                    </a:srgbClr>
                  </a:outerShdw>
                </a:effectLst>
                <a:latin typeface="Arial" pitchFamily="34" charset="0"/>
                <a:ea typeface="Times New Roman" pitchFamily="18" charset="0"/>
                <a:cs typeface="Arial" pitchFamily="34" charset="0"/>
              </a:rPr>
              <a:t> </a:t>
            </a:r>
          </a:p>
          <a:p>
            <a:pPr marL="0" marR="0" lvl="0" indent="0" algn="ctr" defTabSz="914400" rtl="0" eaLnBrk="1" fontAlgn="base" latinLnBrk="0" hangingPunct="1">
              <a:lnSpc>
                <a:spcPct val="100000"/>
              </a:lnSpc>
              <a:spcBef>
                <a:spcPct val="0"/>
              </a:spcBef>
              <a:spcAft>
                <a:spcPct val="0"/>
              </a:spcAft>
              <a:buClrTx/>
              <a:buSzTx/>
              <a:tabLst/>
            </a:pPr>
            <a:r>
              <a:rPr kumimoji="0" lang="es-ES" sz="4800" b="1" i="0" u="none" strike="noStrike" cap="none" normalizeH="0" dirty="0" smtClean="0">
                <a:ln>
                  <a:noFill/>
                </a:ln>
                <a:solidFill>
                  <a:srgbClr val="9F3180"/>
                </a:solidFill>
                <a:effectLst>
                  <a:outerShdw blurRad="38100" dist="38100" dir="2700000" algn="tl">
                    <a:srgbClr val="000000">
                      <a:alpha val="43137"/>
                    </a:srgbClr>
                  </a:outerShdw>
                </a:effectLst>
                <a:latin typeface="Arial" pitchFamily="34" charset="0"/>
                <a:ea typeface="Times New Roman" pitchFamily="18" charset="0"/>
                <a:cs typeface="Arial" pitchFamily="34" charset="0"/>
              </a:rPr>
              <a:t>Y </a:t>
            </a:r>
          </a:p>
          <a:p>
            <a:pPr marL="0" marR="0" lvl="0" indent="0" algn="ctr" defTabSz="914400" rtl="0" eaLnBrk="1" fontAlgn="base" latinLnBrk="0" hangingPunct="1">
              <a:lnSpc>
                <a:spcPct val="100000"/>
              </a:lnSpc>
              <a:spcBef>
                <a:spcPct val="0"/>
              </a:spcBef>
              <a:spcAft>
                <a:spcPct val="0"/>
              </a:spcAft>
              <a:buClrTx/>
              <a:buSzTx/>
              <a:tabLst/>
            </a:pPr>
            <a:r>
              <a:rPr kumimoji="0" lang="es-ES" sz="4800" b="1" i="0" u="none" strike="noStrike" cap="none" normalizeH="0" dirty="0" smtClean="0">
                <a:ln>
                  <a:noFill/>
                </a:ln>
                <a:solidFill>
                  <a:srgbClr val="9F3180"/>
                </a:solidFill>
                <a:effectLst>
                  <a:outerShdw blurRad="38100" dist="38100" dir="2700000" algn="tl">
                    <a:srgbClr val="000000">
                      <a:alpha val="43137"/>
                    </a:srgbClr>
                  </a:outerShdw>
                </a:effectLst>
                <a:latin typeface="Arial" pitchFamily="34" charset="0"/>
                <a:ea typeface="Times New Roman" pitchFamily="18" charset="0"/>
                <a:cs typeface="Arial" pitchFamily="34" charset="0"/>
              </a:rPr>
              <a:t>GARANTIAS</a:t>
            </a:r>
            <a:endParaRPr kumimoji="0" lang="es-ES" sz="36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257" name="Picture 1"/>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00034" y="5929330"/>
            <a:ext cx="2571768" cy="428628"/>
          </a:xfrm>
          <a:prstGeom prst="rect">
            <a:avLst/>
          </a:prstGeom>
          <a:noFill/>
          <a:ln w="9525">
            <a:noFill/>
            <a:miter lim="800000"/>
            <a:headEnd/>
            <a:tailEnd/>
          </a:ln>
          <a:effectLst/>
        </p:spPr>
      </p:pic>
      <p:pic>
        <p:nvPicPr>
          <p:cNvPr id="6" name="Picture 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071802" y="5929330"/>
            <a:ext cx="2143140" cy="428628"/>
          </a:xfrm>
          <a:prstGeom prst="rect">
            <a:avLst/>
          </a:prstGeom>
          <a:noFill/>
          <a:ln w="9525">
            <a:noFill/>
            <a:miter lim="800000"/>
            <a:headEnd/>
            <a:tailEnd/>
          </a:ln>
          <a:effectLst/>
        </p:spPr>
      </p:pic>
      <p:sp>
        <p:nvSpPr>
          <p:cNvPr id="9" name="8 CuadroTexto"/>
          <p:cNvSpPr txBox="1"/>
          <p:nvPr/>
        </p:nvSpPr>
        <p:spPr>
          <a:xfrm>
            <a:off x="571472" y="500042"/>
            <a:ext cx="8072494" cy="523220"/>
          </a:xfrm>
          <a:prstGeom prst="rect">
            <a:avLst/>
          </a:prstGeom>
          <a:noFill/>
        </p:spPr>
        <p:txBody>
          <a:bodyPr wrap="square" rtlCol="0">
            <a:spAutoFit/>
          </a:bodyPr>
          <a:lstStyle/>
          <a:p>
            <a:pPr algn="ctr"/>
            <a:r>
              <a:rPr lang="es-ES" sz="2800" b="1" dirty="0" smtClean="0">
                <a:solidFill>
                  <a:srgbClr val="213D17"/>
                </a:solidFill>
                <a:effectLst>
                  <a:outerShdw blurRad="38100" dist="38100" dir="2700000" algn="tl">
                    <a:srgbClr val="000000">
                      <a:alpha val="43137"/>
                    </a:srgbClr>
                  </a:outerShdw>
                </a:effectLst>
              </a:rPr>
              <a:t>CEPAS DE CANNABIS </a:t>
            </a:r>
          </a:p>
        </p:txBody>
      </p:sp>
      <p:sp>
        <p:nvSpPr>
          <p:cNvPr id="10" name="9 CuadroTexto"/>
          <p:cNvSpPr txBox="1"/>
          <p:nvPr/>
        </p:nvSpPr>
        <p:spPr>
          <a:xfrm>
            <a:off x="5395042" y="6143644"/>
            <a:ext cx="3250762" cy="276999"/>
          </a:xfrm>
          <a:prstGeom prst="rect">
            <a:avLst/>
          </a:prstGeom>
          <a:noFill/>
        </p:spPr>
        <p:txBody>
          <a:bodyPr wrap="none" rtlCol="0">
            <a:spAutoFit/>
          </a:bodyPr>
          <a:lstStyle/>
          <a:p>
            <a:pPr algn="r"/>
            <a:r>
              <a:rPr lang="es-AR" sz="1200" dirty="0" smtClean="0"/>
              <a:t>Martha Miravete Cicero- </a:t>
            </a:r>
            <a:r>
              <a:rPr lang="es-AR" sz="1200" b="1" dirty="0" smtClean="0"/>
              <a:t>@GMAFDDHH</a:t>
            </a:r>
            <a:endParaRPr lang="es-AR" sz="1200" b="1" dirty="0"/>
          </a:p>
        </p:txBody>
      </p:sp>
      <p:pic>
        <p:nvPicPr>
          <p:cNvPr id="12" name="11 Imagen" descr="Screenshot_20180726-123746.pn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57224" y="1000109"/>
            <a:ext cx="7500990" cy="4786346"/>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Resultado de imagen para CANNABIS"/>
          <p:cNvPicPr>
            <a:picLocks noChangeAspect="1" noChangeArrowheads="1"/>
          </p:cNvPicPr>
          <p:nvPr/>
        </p:nvPicPr>
        <p:blipFill>
          <a:blip r:embed="rId2">
            <a:lum bright="60000" contrast="-65000"/>
          </a:blip>
          <a:srcRect/>
          <a:stretch>
            <a:fillRect/>
          </a:stretch>
        </p:blipFill>
        <p:spPr bwMode="auto">
          <a:xfrm>
            <a:off x="571472" y="500042"/>
            <a:ext cx="8001056" cy="53578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96257" name="Picture 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00034" y="5929330"/>
            <a:ext cx="2571768" cy="428628"/>
          </a:xfrm>
          <a:prstGeom prst="rect">
            <a:avLst/>
          </a:prstGeom>
          <a:noFill/>
          <a:ln w="9525">
            <a:noFill/>
            <a:miter lim="800000"/>
            <a:headEnd/>
            <a:tailEnd/>
          </a:ln>
          <a:effectLst/>
        </p:spPr>
      </p:pic>
      <p:pic>
        <p:nvPicPr>
          <p:cNvPr id="6" name="Picture 1"/>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071802" y="5929330"/>
            <a:ext cx="2143140" cy="428628"/>
          </a:xfrm>
          <a:prstGeom prst="rect">
            <a:avLst/>
          </a:prstGeom>
          <a:noFill/>
          <a:ln w="9525">
            <a:noFill/>
            <a:miter lim="800000"/>
            <a:headEnd/>
            <a:tailEnd/>
          </a:ln>
          <a:effectLst/>
        </p:spPr>
      </p:pic>
      <p:sp>
        <p:nvSpPr>
          <p:cNvPr id="9" name="8 CuadroTexto"/>
          <p:cNvSpPr txBox="1"/>
          <p:nvPr/>
        </p:nvSpPr>
        <p:spPr>
          <a:xfrm>
            <a:off x="642910" y="500042"/>
            <a:ext cx="8072494" cy="523220"/>
          </a:xfrm>
          <a:prstGeom prst="rect">
            <a:avLst/>
          </a:prstGeom>
          <a:noFill/>
        </p:spPr>
        <p:txBody>
          <a:bodyPr wrap="square" rtlCol="0">
            <a:spAutoFit/>
          </a:bodyPr>
          <a:lstStyle/>
          <a:p>
            <a:pPr algn="ctr"/>
            <a:r>
              <a:rPr lang="es-ES" sz="2800" b="1" dirty="0" smtClean="0">
                <a:solidFill>
                  <a:srgbClr val="213D17"/>
                </a:solidFill>
                <a:effectLst>
                  <a:outerShdw blurRad="38100" dist="38100" dir="2700000" algn="tl">
                    <a:srgbClr val="000000">
                      <a:alpha val="43137"/>
                    </a:srgbClr>
                  </a:outerShdw>
                </a:effectLst>
              </a:rPr>
              <a:t>FALLOS</a:t>
            </a:r>
            <a:r>
              <a:rPr lang="es-ES" sz="2800" b="1" dirty="0" smtClean="0">
                <a:solidFill>
                  <a:srgbClr val="213D17"/>
                </a:solidFill>
              </a:rPr>
              <a:t> </a:t>
            </a:r>
          </a:p>
        </p:txBody>
      </p:sp>
      <p:sp>
        <p:nvSpPr>
          <p:cNvPr id="10" name="9 CuadroTexto"/>
          <p:cNvSpPr txBox="1"/>
          <p:nvPr/>
        </p:nvSpPr>
        <p:spPr>
          <a:xfrm>
            <a:off x="5395042" y="6143644"/>
            <a:ext cx="3250762" cy="276999"/>
          </a:xfrm>
          <a:prstGeom prst="rect">
            <a:avLst/>
          </a:prstGeom>
          <a:noFill/>
        </p:spPr>
        <p:txBody>
          <a:bodyPr wrap="none" rtlCol="0">
            <a:spAutoFit/>
          </a:bodyPr>
          <a:lstStyle/>
          <a:p>
            <a:pPr algn="r"/>
            <a:r>
              <a:rPr lang="es-AR" sz="1200" dirty="0" smtClean="0"/>
              <a:t>Martha Miravete Cicero- </a:t>
            </a:r>
            <a:r>
              <a:rPr lang="es-AR" sz="1200" b="1" dirty="0" smtClean="0"/>
              <a:t>@GMAFDDHH</a:t>
            </a:r>
            <a:endParaRPr lang="es-AR" sz="1200" b="1" dirty="0"/>
          </a:p>
        </p:txBody>
      </p:sp>
      <p:sp>
        <p:nvSpPr>
          <p:cNvPr id="1025" name="Rectangle 1"/>
          <p:cNvSpPr>
            <a:spLocks noChangeArrowheads="1"/>
          </p:cNvSpPr>
          <p:nvPr/>
        </p:nvSpPr>
        <p:spPr bwMode="auto">
          <a:xfrm>
            <a:off x="714348" y="928670"/>
            <a:ext cx="7715304" cy="49552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A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a typeface="Calibri" pitchFamily="34" charset="0"/>
                <a:cs typeface="Calibri" pitchFamily="34" charset="0"/>
              </a:rPr>
              <a:t>- Cámara Federal de Bahía Blanca</a:t>
            </a:r>
            <a:r>
              <a:rPr kumimoji="0" lang="es-AR" sz="2400" b="0" i="0" u="none"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a typeface="Calibri" pitchFamily="34" charset="0"/>
                <a:cs typeface="Calibri" pitchFamily="34" charset="0"/>
              </a:rPr>
              <a:t> </a:t>
            </a:r>
            <a:r>
              <a:rPr kumimoji="0" lang="es-AR"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a:t>
            </a:r>
            <a:r>
              <a:rPr kumimoji="0" lang="es-AR"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08/2017 – Expte “</a:t>
            </a:r>
            <a:r>
              <a:rPr kumimoji="0" lang="es-AR" sz="2000" b="0" i="0" u="none"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a typeface="Calibri" pitchFamily="34" charset="0"/>
                <a:cs typeface="Calibri" pitchFamily="34" charset="0"/>
              </a:rPr>
              <a:t>F, A, I c/ OSDE S/ Amparo salud</a:t>
            </a:r>
            <a:r>
              <a:rPr lang="es-AR" sz="2000" dirty="0" smtClean="0">
                <a:latin typeface="Calibri" pitchFamily="34" charset="0"/>
                <a:ea typeface="Calibri" pitchFamily="34" charset="0"/>
                <a:cs typeface="Calibri" pitchFamily="34" charset="0"/>
              </a:rPr>
              <a:t>”</a:t>
            </a:r>
            <a:endParaRPr kumimoji="0" lang="es-A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AR"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r>
              <a:rPr kumimoji="0" lang="es-AR" sz="2000" b="1" i="1" u="none" strike="noStrike" cap="none" normalizeH="0" baseline="0" dirty="0" smtClean="0">
                <a:ln>
                  <a:noFill/>
                </a:ln>
                <a:solidFill>
                  <a:schemeClr val="tx1"/>
                </a:solidFill>
                <a:effectLst/>
                <a:latin typeface="Calibri" pitchFamily="34" charset="0"/>
                <a:ea typeface="Calibri" pitchFamily="34" charset="0"/>
                <a:cs typeface="Calibri" pitchFamily="34" charset="0"/>
              </a:rPr>
              <a:t>El Estado debe velar por su cumplimiento para asegurar el efectivo goce de los mismos – en este caso a la salud–, pues de lo contrario serían proclamaciones teóricas, simples promesas</a:t>
            </a:r>
            <a:r>
              <a:rPr kumimoji="0" lang="es-AR"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AR" sz="4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A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a typeface="Calibri" pitchFamily="34" charset="0"/>
                <a:cs typeface="Calibri" pitchFamily="34" charset="0"/>
              </a:rPr>
              <a:t>- Juzgado Federal Nº 1 de Salta</a:t>
            </a:r>
            <a:r>
              <a:rPr kumimoji="0" lang="es-AR" sz="2400" b="0" i="0" u="none"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a typeface="Calibri" pitchFamily="34" charset="0"/>
                <a:cs typeface="Calibri" pitchFamily="34" charset="0"/>
              </a:rPr>
              <a:t> </a:t>
            </a:r>
            <a:r>
              <a:rPr kumimoji="0" lang="es-AR"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la causa </a:t>
            </a:r>
            <a:r>
              <a:rPr kumimoji="0" lang="es-AR" sz="2000" b="0" i="0" u="none"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a typeface="Calibri" pitchFamily="34" charset="0"/>
                <a:cs typeface="Calibri" pitchFamily="34" charset="0"/>
              </a:rPr>
              <a:t>FRO 21814/2017 </a:t>
            </a:r>
            <a:r>
              <a:rPr kumimoji="0" lang="es-AR"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y</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AR"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en el </a:t>
            </a:r>
            <a:r>
              <a:rPr kumimoji="0" lang="es-A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a typeface="Calibri" pitchFamily="34" charset="0"/>
                <a:cs typeface="Calibri" pitchFamily="34" charset="0"/>
              </a:rPr>
              <a:t>Juzgado Federal de Viedma </a:t>
            </a:r>
            <a:r>
              <a:rPr kumimoji="0" lang="es-AR"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en la </a:t>
            </a:r>
            <a:r>
              <a:rPr kumimoji="0" lang="es-AR" sz="2000" i="0" u="none"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a typeface="Calibri" pitchFamily="34" charset="0"/>
                <a:cs typeface="Calibri" pitchFamily="34" charset="0"/>
              </a:rPr>
              <a:t>MEDIDA CAUTELAR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AR"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declara; “</a:t>
            </a:r>
            <a:r>
              <a:rPr kumimoji="0" lang="es-AR" sz="2000" b="1" i="1" u="none" strike="noStrike" cap="none" normalizeH="0" baseline="0" dirty="0" smtClean="0">
                <a:ln>
                  <a:noFill/>
                </a:ln>
                <a:solidFill>
                  <a:schemeClr val="tx1"/>
                </a:solidFill>
                <a:effectLst/>
                <a:latin typeface="Calibri" pitchFamily="34" charset="0"/>
                <a:ea typeface="Calibri" pitchFamily="34" charset="0"/>
                <a:cs typeface="Calibri" pitchFamily="34" charset="0"/>
              </a:rPr>
              <a:t>las particularidades </a:t>
            </a:r>
            <a:r>
              <a:rPr kumimoji="0" lang="es-AR" sz="2000" b="0" i="1" u="none" strike="noStrike" cap="none" normalizeH="0" baseline="0" dirty="0" smtClean="0">
                <a:ln>
                  <a:noFill/>
                </a:ln>
                <a:solidFill>
                  <a:schemeClr val="tx1"/>
                </a:solidFill>
                <a:effectLst/>
                <a:latin typeface="Calibri" pitchFamily="34" charset="0"/>
                <a:ea typeface="Calibri" pitchFamily="34" charset="0"/>
                <a:cs typeface="Calibri" pitchFamily="34" charset="0"/>
              </a:rPr>
              <a:t>del supuesto en análisis dan cuenta de que la </a:t>
            </a:r>
            <a:r>
              <a:rPr kumimoji="0" lang="es-AR" sz="2000" b="0" i="1" u="sng"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a typeface="Calibri" pitchFamily="34" charset="0"/>
                <a:cs typeface="Calibri" pitchFamily="34" charset="0"/>
              </a:rPr>
              <a:t>pretensión de autocultivo</a:t>
            </a:r>
            <a:r>
              <a:rPr kumimoji="0" lang="es-AR" sz="2000" b="0" i="1" u="none" strike="noStrike" cap="none" normalizeH="0" baseline="0" dirty="0" smtClean="0">
                <a:ln>
                  <a:noFill/>
                </a:ln>
                <a:solidFill>
                  <a:schemeClr val="tx1"/>
                </a:solidFill>
                <a:effectLst/>
                <a:latin typeface="Calibri" pitchFamily="34" charset="0"/>
                <a:ea typeface="Calibri" pitchFamily="34" charset="0"/>
                <a:cs typeface="Calibri" pitchFamily="34" charset="0"/>
              </a:rPr>
              <a:t>, </a:t>
            </a:r>
            <a:r>
              <a:rPr kumimoji="0" lang="es-AR" sz="2000" i="1" u="sng" strike="noStrike" cap="none" normalizeH="0" baseline="0" dirty="0" smtClean="0">
                <a:ln>
                  <a:noFill/>
                </a:ln>
                <a:solidFill>
                  <a:schemeClr val="tx1"/>
                </a:solidFill>
                <a:effectLst/>
                <a:latin typeface="Calibri" pitchFamily="34" charset="0"/>
                <a:ea typeface="Calibri" pitchFamily="34" charset="0"/>
                <a:cs typeface="Calibri" pitchFamily="34" charset="0"/>
              </a:rPr>
              <a:t>basado en la falta de operatividad</a:t>
            </a:r>
            <a:r>
              <a:rPr kumimoji="0" lang="es-AR" sz="2000" i="1" u="none" strike="noStrike" cap="none" normalizeH="0" baseline="0" dirty="0" smtClean="0">
                <a:ln>
                  <a:noFill/>
                </a:ln>
                <a:solidFill>
                  <a:schemeClr val="tx1"/>
                </a:solidFill>
                <a:effectLst/>
                <a:latin typeface="Calibri" pitchFamily="34" charset="0"/>
                <a:ea typeface="Calibri" pitchFamily="34" charset="0"/>
                <a:cs typeface="Calibri" pitchFamily="34" charset="0"/>
              </a:rPr>
              <a:t>, </a:t>
            </a:r>
            <a:r>
              <a:rPr kumimoji="0" lang="es-AR" sz="2000" b="0" i="1" u="none" strike="noStrike" cap="none" normalizeH="0" baseline="0" dirty="0" smtClean="0">
                <a:ln>
                  <a:noFill/>
                </a:ln>
                <a:solidFill>
                  <a:schemeClr val="tx1"/>
                </a:solidFill>
                <a:effectLst/>
                <a:latin typeface="Calibri" pitchFamily="34" charset="0"/>
                <a:ea typeface="Calibri" pitchFamily="34" charset="0"/>
                <a:cs typeface="Calibri" pitchFamily="34" charset="0"/>
              </a:rPr>
              <a:t>de momento, en la </a:t>
            </a:r>
            <a:r>
              <a:rPr kumimoji="0" lang="es-AR" sz="2000" b="0" i="1" u="none"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a typeface="Calibri" pitchFamily="34" charset="0"/>
                <a:cs typeface="Calibri" pitchFamily="34" charset="0"/>
              </a:rPr>
              <a:t>ley 27.350  está fincada en un estricto uso medicinal</a:t>
            </a:r>
            <a:r>
              <a:rPr kumimoji="0" lang="es-AR" sz="2000" b="0" i="1" u="none" strike="noStrike" cap="none" normalizeH="0" baseline="0" dirty="0" smtClean="0">
                <a:ln>
                  <a:noFill/>
                </a:ln>
                <a:solidFill>
                  <a:schemeClr val="tx1"/>
                </a:solidFill>
                <a:effectLst/>
                <a:latin typeface="Calibri" pitchFamily="34" charset="0"/>
                <a:ea typeface="Calibri" pitchFamily="34" charset="0"/>
                <a:cs typeface="Calibri" pitchFamily="34" charset="0"/>
              </a:rPr>
              <a:t>, destino que impone poner en balance </a:t>
            </a:r>
            <a:r>
              <a:rPr kumimoji="0" lang="es-AR" sz="2000" b="0" i="1" u="none"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a typeface="Calibri" pitchFamily="34" charset="0"/>
                <a:cs typeface="Calibri" pitchFamily="34" charset="0"/>
              </a:rPr>
              <a:t>el derecho a la salud de un menor de una enfermedad incapacitante y sujeto a una preferente tutela constitucional,</a:t>
            </a:r>
            <a:r>
              <a:rPr kumimoji="0" lang="es-AR" sz="2000" b="0" i="1" u="none" strike="noStrike" cap="none" normalizeH="0" baseline="0" dirty="0" smtClean="0">
                <a:ln>
                  <a:noFill/>
                </a:ln>
                <a:solidFill>
                  <a:schemeClr val="tx1"/>
                </a:solidFill>
                <a:effectLst/>
                <a:latin typeface="Calibri" pitchFamily="34" charset="0"/>
                <a:ea typeface="Calibri" pitchFamily="34" charset="0"/>
                <a:cs typeface="Calibri" pitchFamily="34" charset="0"/>
              </a:rPr>
              <a:t> en tanto que</a:t>
            </a:r>
            <a:r>
              <a:rPr kumimoji="0" lang="es-AR" sz="2000" b="0" i="1" u="none" strike="noStrike" cap="none" normalizeH="0" dirty="0" smtClean="0">
                <a:ln>
                  <a:noFill/>
                </a:ln>
                <a:solidFill>
                  <a:schemeClr val="tx1"/>
                </a:solidFill>
                <a:effectLst/>
                <a:latin typeface="Calibri" pitchFamily="34" charset="0"/>
                <a:ea typeface="Calibri" pitchFamily="34" charset="0"/>
                <a:cs typeface="Calibri" pitchFamily="34" charset="0"/>
              </a:rPr>
              <a:t> </a:t>
            </a:r>
            <a:r>
              <a:rPr kumimoji="0" lang="es-AR" sz="2000" b="0" i="1" u="none" strike="noStrike" cap="none" normalizeH="0" baseline="0" dirty="0" smtClean="0">
                <a:ln>
                  <a:noFill/>
                </a:ln>
                <a:solidFill>
                  <a:schemeClr val="tx1"/>
                </a:solidFill>
                <a:effectLst/>
                <a:latin typeface="Calibri" pitchFamily="34" charset="0"/>
                <a:ea typeface="Calibri" pitchFamily="34" charset="0"/>
                <a:cs typeface="Calibri" pitchFamily="34" charset="0"/>
              </a:rPr>
              <a:t>la </a:t>
            </a:r>
            <a:r>
              <a:rPr kumimoji="0" lang="es-AR" sz="2000" b="1" i="1" u="none" strike="noStrike" cap="none" normalizeH="0" baseline="0" dirty="0" smtClean="0">
                <a:ln>
                  <a:noFill/>
                </a:ln>
                <a:solidFill>
                  <a:schemeClr val="tx1"/>
                </a:solidFill>
                <a:effectLst/>
                <a:latin typeface="Calibri" pitchFamily="34" charset="0"/>
                <a:ea typeface="Calibri" pitchFamily="34" charset="0"/>
                <a:cs typeface="Calibri" pitchFamily="34" charset="0"/>
              </a:rPr>
              <a:t>Convención sobre los derechos del Niño ratificada por ley 23.849 </a:t>
            </a:r>
            <a:r>
              <a:rPr kumimoji="0" lang="es-AR" sz="2000" b="0" i="1" u="none" strike="noStrike" cap="none" normalizeH="0" baseline="0" dirty="0" smtClean="0">
                <a:ln>
                  <a:noFill/>
                </a:ln>
                <a:solidFill>
                  <a:schemeClr val="tx1"/>
                </a:solidFill>
                <a:effectLst/>
                <a:latin typeface="Calibri" pitchFamily="34" charset="0"/>
                <a:ea typeface="Calibri" pitchFamily="34" charset="0"/>
                <a:cs typeface="Calibri" pitchFamily="34" charset="0"/>
              </a:rPr>
              <a:t>establece una pauta axiológica insoslayable como es </a:t>
            </a:r>
            <a:r>
              <a:rPr kumimoji="0" lang="es-AR" sz="2000" b="1" i="1" u="none" strike="noStrike" cap="none" normalizeH="0" baseline="0" dirty="0" smtClean="0">
                <a:ln>
                  <a:noFill/>
                </a:ln>
                <a:solidFill>
                  <a:schemeClr val="tx1"/>
                </a:solidFill>
                <a:effectLst/>
                <a:latin typeface="Calibri" pitchFamily="34" charset="0"/>
                <a:ea typeface="Calibri" pitchFamily="34" charset="0"/>
                <a:cs typeface="Calibri" pitchFamily="34" charset="0"/>
              </a:rPr>
              <a:t>la atención del interés superior del niño </a:t>
            </a:r>
            <a:r>
              <a:rPr kumimoji="0" lang="es-AR" sz="2000" b="0" i="1" u="none" strike="noStrike" cap="none" normalizeH="0" baseline="0" dirty="0" smtClean="0">
                <a:ln>
                  <a:noFill/>
                </a:ln>
                <a:solidFill>
                  <a:schemeClr val="tx1"/>
                </a:solidFill>
                <a:effectLst/>
                <a:latin typeface="Calibri" pitchFamily="34" charset="0"/>
                <a:ea typeface="Calibri" pitchFamily="34" charset="0"/>
                <a:cs typeface="Calibri" pitchFamily="34" charset="0"/>
              </a:rPr>
              <a:t>(art. 3 CSN).</a:t>
            </a:r>
            <a:endParaRPr kumimoji="0" lang="es-A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descr="Resultado de imagen para CANNABIS"/>
          <p:cNvPicPr>
            <a:picLocks noChangeAspect="1" noChangeArrowheads="1"/>
          </p:cNvPicPr>
          <p:nvPr/>
        </p:nvPicPr>
        <p:blipFill>
          <a:blip r:embed="rId2">
            <a:lum bright="60000" contrast="-65000"/>
          </a:blip>
          <a:srcRect/>
          <a:stretch>
            <a:fillRect/>
          </a:stretch>
        </p:blipFill>
        <p:spPr bwMode="auto">
          <a:xfrm>
            <a:off x="571472" y="500042"/>
            <a:ext cx="8001056" cy="53578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96257" name="Picture 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00034" y="5929330"/>
            <a:ext cx="2571768" cy="428628"/>
          </a:xfrm>
          <a:prstGeom prst="rect">
            <a:avLst/>
          </a:prstGeom>
          <a:noFill/>
          <a:ln w="9525">
            <a:noFill/>
            <a:miter lim="800000"/>
            <a:headEnd/>
            <a:tailEnd/>
          </a:ln>
          <a:effectLst/>
        </p:spPr>
      </p:pic>
      <p:pic>
        <p:nvPicPr>
          <p:cNvPr id="6" name="Picture 1"/>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071802" y="5929330"/>
            <a:ext cx="2143140" cy="428628"/>
          </a:xfrm>
          <a:prstGeom prst="rect">
            <a:avLst/>
          </a:prstGeom>
          <a:noFill/>
          <a:ln w="9525">
            <a:noFill/>
            <a:miter lim="800000"/>
            <a:headEnd/>
            <a:tailEnd/>
          </a:ln>
          <a:effectLst/>
        </p:spPr>
      </p:pic>
      <p:sp>
        <p:nvSpPr>
          <p:cNvPr id="10" name="9 CuadroTexto"/>
          <p:cNvSpPr txBox="1"/>
          <p:nvPr/>
        </p:nvSpPr>
        <p:spPr>
          <a:xfrm>
            <a:off x="5395042" y="6143644"/>
            <a:ext cx="3250762" cy="276999"/>
          </a:xfrm>
          <a:prstGeom prst="rect">
            <a:avLst/>
          </a:prstGeom>
          <a:noFill/>
        </p:spPr>
        <p:txBody>
          <a:bodyPr wrap="none" rtlCol="0">
            <a:spAutoFit/>
          </a:bodyPr>
          <a:lstStyle/>
          <a:p>
            <a:pPr algn="r"/>
            <a:r>
              <a:rPr lang="es-AR" sz="1200" dirty="0" smtClean="0"/>
              <a:t>Martha Miravete Cicero- </a:t>
            </a:r>
            <a:r>
              <a:rPr lang="es-AR" sz="1200" b="1" dirty="0" smtClean="0"/>
              <a:t>@GMAFDDHH</a:t>
            </a:r>
            <a:endParaRPr lang="es-AR" sz="1200" b="1" dirty="0"/>
          </a:p>
        </p:txBody>
      </p:sp>
      <p:sp>
        <p:nvSpPr>
          <p:cNvPr id="4097" name="Rectangle 1"/>
          <p:cNvSpPr>
            <a:spLocks noChangeArrowheads="1"/>
          </p:cNvSpPr>
          <p:nvPr/>
        </p:nvSpPr>
        <p:spPr bwMode="auto">
          <a:xfrm>
            <a:off x="857224" y="1142984"/>
            <a:ext cx="7572428" cy="44627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90488" algn="l"/>
              </a:tabLst>
            </a:pPr>
            <a:r>
              <a:rPr kumimoji="0" lang="es-A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a typeface="Calibri" pitchFamily="34" charset="0"/>
                <a:cs typeface="Calibri" pitchFamily="34" charset="0"/>
              </a:rPr>
              <a:t>TRIBUNAL -  JUZGADO FEDERAL DE ROSARIO N2</a:t>
            </a:r>
          </a:p>
          <a:p>
            <a:pPr marL="0" marR="0" lvl="0" indent="0" algn="just" defTabSz="914400" rtl="0" eaLnBrk="1" fontAlgn="base" latinLnBrk="0" hangingPunct="1">
              <a:lnSpc>
                <a:spcPct val="100000"/>
              </a:lnSpc>
              <a:spcBef>
                <a:spcPct val="0"/>
              </a:spcBef>
              <a:spcAft>
                <a:spcPct val="0"/>
              </a:spcAft>
              <a:buClrTx/>
              <a:buSzTx/>
              <a:buFontTx/>
              <a:buNone/>
              <a:tabLst>
                <a:tab pos="90488" algn="l"/>
              </a:tabLst>
            </a:pPr>
            <a:r>
              <a:rPr kumimoji="0" lang="es-AR" sz="2000" b="1" i="0" u="none"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a typeface="Calibri" pitchFamily="34" charset="0"/>
                <a:cs typeface="Calibri" pitchFamily="34" charset="0"/>
              </a:rPr>
              <a:t> </a:t>
            </a:r>
            <a:r>
              <a:rPr kumimoji="0" lang="es-AR"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exp 54057/2018 dice:</a:t>
            </a:r>
            <a:endParaRPr kumimoji="0" lang="es-A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90488" algn="l"/>
              </a:tabLst>
            </a:pPr>
            <a:r>
              <a:rPr kumimoji="0" lang="es-AR"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r>
              <a:rPr kumimoji="0" lang="es-AR" sz="2000" b="1" i="1" u="none" strike="noStrike" cap="none" normalizeH="0" baseline="0" dirty="0" smtClean="0">
                <a:ln>
                  <a:noFill/>
                </a:ln>
                <a:solidFill>
                  <a:schemeClr val="tx1"/>
                </a:solidFill>
                <a:effectLst/>
                <a:latin typeface="Calibri" pitchFamily="34" charset="0"/>
                <a:ea typeface="Calibri" pitchFamily="34" charset="0"/>
                <a:cs typeface="Calibri" pitchFamily="34" charset="0"/>
              </a:rPr>
              <a:t>En base a un análisis preliminar … se puede concluir que el tratamiento médico con aceites artesanales con variada ratio de componentes –conforme análisis de cromatografía glosados en autos en la totalidad de </a:t>
            </a:r>
            <a:r>
              <a:rPr kumimoji="0" lang="es-AR" sz="2000" i="1" u="sng"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a typeface="Calibri" pitchFamily="34" charset="0"/>
                <a:cs typeface="Calibri" pitchFamily="34" charset="0"/>
              </a:rPr>
              <a:t>los casos ha dado respuesta altamente favorable</a:t>
            </a:r>
            <a:r>
              <a:rPr kumimoji="0" lang="es-AR" sz="2000" b="1" i="1"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endParaRPr kumimoji="0" lang="es-A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0488" algn="l"/>
              </a:tabLst>
            </a:pPr>
            <a:r>
              <a:rPr kumimoji="0" lang="es-AR" sz="2000" b="1" i="1" u="none" strike="noStrike" cap="none" normalizeH="0" baseline="0" dirty="0" smtClean="0">
                <a:ln>
                  <a:noFill/>
                </a:ln>
                <a:solidFill>
                  <a:schemeClr val="tx1"/>
                </a:solidFill>
                <a:effectLst/>
                <a:latin typeface="Calibri" pitchFamily="34" charset="0"/>
                <a:ea typeface="Calibri" pitchFamily="34" charset="0"/>
                <a:cs typeface="Calibri" pitchFamily="34" charset="0"/>
              </a:rPr>
              <a:t>En concreto el tratamiento </a:t>
            </a:r>
            <a:r>
              <a:rPr kumimoji="0" lang="es-AR" sz="2000" i="1" u="none"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a typeface="Calibri" pitchFamily="34" charset="0"/>
                <a:cs typeface="Calibri" pitchFamily="34" charset="0"/>
              </a:rPr>
              <a:t>ha atenuado </a:t>
            </a:r>
            <a:r>
              <a:rPr kumimoji="0" lang="es-AR" sz="2000" b="1" i="1" u="none" strike="noStrike" cap="none" normalizeH="0" baseline="0" dirty="0" smtClean="0">
                <a:ln>
                  <a:noFill/>
                </a:ln>
                <a:solidFill>
                  <a:schemeClr val="tx1"/>
                </a:solidFill>
                <a:effectLst/>
                <a:latin typeface="Calibri" pitchFamily="34" charset="0"/>
                <a:ea typeface="Calibri" pitchFamily="34" charset="0"/>
                <a:cs typeface="Calibri" pitchFamily="34" charset="0"/>
              </a:rPr>
              <a:t>los síntomas nocivos de las graves patologías que padecen y </a:t>
            </a:r>
            <a:r>
              <a:rPr kumimoji="0" lang="es-AR" sz="2000" i="1" u="none"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a typeface="Calibri" pitchFamily="34" charset="0"/>
                <a:cs typeface="Calibri" pitchFamily="34" charset="0"/>
              </a:rPr>
              <a:t>mejorado sustancialmente la calidad de vida de los niños.</a:t>
            </a:r>
            <a:r>
              <a:rPr kumimoji="0" lang="es-AR" sz="2000" i="0" u="none"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a typeface="Calibri" pitchFamily="34" charset="0"/>
                <a:cs typeface="Calibri" pitchFamily="34" charset="0"/>
              </a:rPr>
              <a:t> </a:t>
            </a:r>
            <a:endParaRPr kumimoji="0" lang="es-AR" sz="2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0488" algn="l"/>
              </a:tabLst>
            </a:pPr>
            <a:r>
              <a:rPr kumimoji="0" lang="es-AR" sz="2000" b="1" i="1" u="none" strike="noStrike" cap="none" normalizeH="0" baseline="0" dirty="0" smtClean="0">
                <a:ln>
                  <a:noFill/>
                </a:ln>
                <a:solidFill>
                  <a:schemeClr val="tx1"/>
                </a:solidFill>
                <a:effectLst/>
                <a:latin typeface="Calibri" pitchFamily="34" charset="0"/>
                <a:ea typeface="Calibri" pitchFamily="34" charset="0"/>
                <a:cs typeface="Calibri" pitchFamily="34" charset="0"/>
              </a:rPr>
              <a:t>La suspensión del tratamiento si bien no ocasiona perjuicio específico, </a:t>
            </a:r>
            <a:r>
              <a:rPr kumimoji="0" lang="es-AR" sz="2000" i="1" u="none"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a typeface="Calibri" pitchFamily="34" charset="0"/>
                <a:cs typeface="Calibri" pitchFamily="34" charset="0"/>
              </a:rPr>
              <a:t>produce la pérdida del beneficio terapéutico logrado, en niños que hoy se encuentran estabilizados</a:t>
            </a:r>
            <a:r>
              <a:rPr kumimoji="0" lang="es-AR" sz="2000" b="1" i="1"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endParaRPr kumimoji="0" lang="es-A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0488" algn="l"/>
              </a:tabLst>
            </a:pPr>
            <a:r>
              <a:rPr lang="es-AR" sz="2000" b="1" i="1" dirty="0" smtClean="0">
                <a:latin typeface="Calibri" pitchFamily="34" charset="0"/>
                <a:ea typeface="Calibri" pitchFamily="34" charset="0"/>
                <a:cs typeface="Calibri" pitchFamily="34" charset="0"/>
              </a:rPr>
              <a:t>R</a:t>
            </a:r>
            <a:r>
              <a:rPr kumimoji="0" lang="es-AR" sz="2000" b="1" i="1" u="none" strike="noStrike" cap="none" normalizeH="0" baseline="0" dirty="0" smtClean="0">
                <a:ln>
                  <a:noFill/>
                </a:ln>
                <a:solidFill>
                  <a:schemeClr val="tx1"/>
                </a:solidFill>
                <a:effectLst/>
                <a:latin typeface="Calibri" pitchFamily="34" charset="0"/>
                <a:ea typeface="Calibri" pitchFamily="34" charset="0"/>
                <a:cs typeface="Calibri" pitchFamily="34" charset="0"/>
              </a:rPr>
              <a:t>esulta indispensable </a:t>
            </a:r>
            <a:r>
              <a:rPr kumimoji="0" lang="es-AR" sz="2000" i="1" u="none"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a typeface="Calibri" pitchFamily="34" charset="0"/>
                <a:cs typeface="Calibri" pitchFamily="34" charset="0"/>
              </a:rPr>
              <a:t>un adecuado contralor por parte del Estado Nacional </a:t>
            </a:r>
            <a:r>
              <a:rPr kumimoji="0" lang="es-AR" sz="2000" b="1" i="1" u="none" strike="noStrike" cap="none" normalizeH="0" baseline="0" dirty="0" smtClean="0">
                <a:ln>
                  <a:noFill/>
                </a:ln>
                <a:solidFill>
                  <a:schemeClr val="tx1"/>
                </a:solidFill>
                <a:effectLst/>
                <a:latin typeface="Calibri" pitchFamily="34" charset="0"/>
                <a:ea typeface="Calibri" pitchFamily="34" charset="0"/>
                <a:cs typeface="Calibri" pitchFamily="34" charset="0"/>
              </a:rPr>
              <a:t>en el marco de la normativa aplicable en la especie.</a:t>
            </a:r>
            <a:endParaRPr kumimoji="0" lang="es-A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11 Rectángulo"/>
          <p:cNvSpPr/>
          <p:nvPr/>
        </p:nvSpPr>
        <p:spPr>
          <a:xfrm>
            <a:off x="3786182" y="500042"/>
            <a:ext cx="1838965" cy="523220"/>
          </a:xfrm>
          <a:prstGeom prst="rect">
            <a:avLst/>
          </a:prstGeom>
        </p:spPr>
        <p:txBody>
          <a:bodyPr wrap="none">
            <a:spAutoFit/>
          </a:bodyPr>
          <a:lstStyle/>
          <a:p>
            <a:pPr algn="ctr"/>
            <a:r>
              <a:rPr lang="es-ES" sz="2800" b="1" dirty="0" smtClean="0">
                <a:solidFill>
                  <a:srgbClr val="213D17"/>
                </a:solidFill>
                <a:effectLst>
                  <a:outerShdw blurRad="38100" dist="38100" dir="2700000" algn="tl">
                    <a:srgbClr val="000000">
                      <a:alpha val="43137"/>
                    </a:srgbClr>
                  </a:outerShdw>
                </a:effectLst>
              </a:rPr>
              <a:t>FALLOS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Resultado de imagen para CANNABIS"/>
          <p:cNvPicPr>
            <a:picLocks noChangeAspect="1" noChangeArrowheads="1"/>
          </p:cNvPicPr>
          <p:nvPr/>
        </p:nvPicPr>
        <p:blipFill>
          <a:blip r:embed="rId2">
            <a:lum bright="60000" contrast="-65000"/>
          </a:blip>
          <a:srcRect/>
          <a:stretch>
            <a:fillRect/>
          </a:stretch>
        </p:blipFill>
        <p:spPr bwMode="auto">
          <a:xfrm>
            <a:off x="571472" y="500042"/>
            <a:ext cx="8001056" cy="53578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96257" name="Picture 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00034" y="5929330"/>
            <a:ext cx="2571768" cy="428628"/>
          </a:xfrm>
          <a:prstGeom prst="rect">
            <a:avLst/>
          </a:prstGeom>
          <a:noFill/>
          <a:ln w="9525">
            <a:noFill/>
            <a:miter lim="800000"/>
            <a:headEnd/>
            <a:tailEnd/>
          </a:ln>
          <a:effectLst/>
        </p:spPr>
      </p:pic>
      <p:pic>
        <p:nvPicPr>
          <p:cNvPr id="6" name="Picture 1"/>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071802" y="5929330"/>
            <a:ext cx="2143140" cy="428628"/>
          </a:xfrm>
          <a:prstGeom prst="rect">
            <a:avLst/>
          </a:prstGeom>
          <a:noFill/>
          <a:ln w="9525">
            <a:noFill/>
            <a:miter lim="800000"/>
            <a:headEnd/>
            <a:tailEnd/>
          </a:ln>
          <a:effectLst/>
        </p:spPr>
      </p:pic>
      <p:sp>
        <p:nvSpPr>
          <p:cNvPr id="10" name="9 CuadroTexto"/>
          <p:cNvSpPr txBox="1"/>
          <p:nvPr/>
        </p:nvSpPr>
        <p:spPr>
          <a:xfrm>
            <a:off x="5395042" y="6143644"/>
            <a:ext cx="3250762" cy="276999"/>
          </a:xfrm>
          <a:prstGeom prst="rect">
            <a:avLst/>
          </a:prstGeom>
          <a:noFill/>
        </p:spPr>
        <p:txBody>
          <a:bodyPr wrap="none" rtlCol="0">
            <a:spAutoFit/>
          </a:bodyPr>
          <a:lstStyle/>
          <a:p>
            <a:pPr algn="r"/>
            <a:r>
              <a:rPr lang="es-AR" sz="1200" dirty="0" smtClean="0"/>
              <a:t>Martha Miravete Cicero- </a:t>
            </a:r>
            <a:r>
              <a:rPr lang="es-AR" sz="1200" b="1" dirty="0" smtClean="0"/>
              <a:t>@GMAFDDHH</a:t>
            </a:r>
            <a:endParaRPr lang="es-AR" sz="1200" b="1" dirty="0"/>
          </a:p>
        </p:txBody>
      </p:sp>
      <p:sp>
        <p:nvSpPr>
          <p:cNvPr id="26625" name="Rectangle 1"/>
          <p:cNvSpPr>
            <a:spLocks noChangeArrowheads="1"/>
          </p:cNvSpPr>
          <p:nvPr/>
        </p:nvSpPr>
        <p:spPr bwMode="auto">
          <a:xfrm>
            <a:off x="642910" y="500042"/>
            <a:ext cx="7643866"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AR" sz="2400" b="1" i="0" u="none" strike="noStrike" cap="none" normalizeH="0" baseline="0" dirty="0" smtClean="0">
                <a:ln>
                  <a:noFill/>
                </a:ln>
                <a:solidFill>
                  <a:schemeClr val="tx1"/>
                </a:solidFill>
                <a:effectLst/>
                <a:latin typeface="Calibri" pitchFamily="34" charset="0"/>
                <a:ea typeface="Calibri" pitchFamily="34" charset="0"/>
                <a:cs typeface="Calibri" pitchFamily="34" charset="0"/>
              </a:rPr>
              <a:t>El </a:t>
            </a:r>
            <a:r>
              <a:rPr kumimoji="0" lang="es-A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a typeface="Calibri" pitchFamily="34" charset="0"/>
                <a:cs typeface="Calibri" pitchFamily="34" charset="0"/>
              </a:rPr>
              <a:t>TRIBUNAL</a:t>
            </a:r>
            <a:r>
              <a:rPr kumimoji="0" lang="es-AR" sz="2400" b="1" i="0" u="none" strike="noStrike" cap="none" normalizeH="0" baseline="0" dirty="0" smtClean="0">
                <a:ln>
                  <a:noFill/>
                </a:ln>
                <a:solidFill>
                  <a:schemeClr val="tx1"/>
                </a:solidFill>
                <a:effectLst/>
                <a:latin typeface="Calibri" pitchFamily="34" charset="0"/>
                <a:ea typeface="Calibri" pitchFamily="34" charset="0"/>
                <a:cs typeface="Calibri" pitchFamily="34" charset="0"/>
              </a:rPr>
              <a:t> </a:t>
            </a:r>
            <a:r>
              <a:rPr kumimoji="0" lang="es-AR" sz="2400" i="0" u="none" strike="noStrike" cap="none" normalizeH="0" baseline="0" dirty="0" smtClean="0">
                <a:ln>
                  <a:noFill/>
                </a:ln>
                <a:solidFill>
                  <a:schemeClr val="tx1"/>
                </a:solidFill>
                <a:effectLst/>
                <a:latin typeface="Calibri" pitchFamily="34" charset="0"/>
                <a:ea typeface="Calibri" pitchFamily="34" charset="0"/>
                <a:cs typeface="Calibri" pitchFamily="34" charset="0"/>
              </a:rPr>
              <a:t>varias oportunidades solicito al Ministerio de Salud de la Nación información ..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s-AR" sz="2400" i="0" u="none"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a typeface="Calibri" pitchFamily="34" charset="0"/>
                <a:cs typeface="Calibri" pitchFamily="34" charset="0"/>
              </a:rPr>
              <a:t>El </a:t>
            </a:r>
            <a:r>
              <a:rPr kumimoji="0" lang="es-A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a typeface="Calibri" pitchFamily="34" charset="0"/>
                <a:cs typeface="Calibri" pitchFamily="34" charset="0"/>
              </a:rPr>
              <a:t>Estado</a:t>
            </a:r>
            <a:r>
              <a:rPr kumimoji="0" lang="es-AR" sz="2400" i="0" u="none"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a typeface="Calibri" pitchFamily="34" charset="0"/>
                <a:cs typeface="Calibri" pitchFamily="34" charset="0"/>
              </a:rPr>
              <a:t> </a:t>
            </a:r>
            <a:r>
              <a:rPr kumimoji="0" lang="es-AR" sz="2400" i="0" u="sng"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a typeface="Calibri" pitchFamily="34" charset="0"/>
                <a:cs typeface="Calibri" pitchFamily="34" charset="0"/>
              </a:rPr>
              <a:t>no está produciendo aceite de Cannabis en la actualidad</a:t>
            </a:r>
            <a:r>
              <a:rPr kumimoji="0" lang="es-AR" sz="2400" i="0" u="none"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a typeface="Calibri" pitchFamily="34" charset="0"/>
                <a:cs typeface="Calibri" pitchFamily="34" charset="0"/>
              </a:rPr>
              <a:t>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AR" sz="240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AR" sz="2400" b="1" i="0" u="none" strike="noStrike" cap="none" normalizeH="0" baseline="0" dirty="0" smtClean="0">
                <a:ln>
                  <a:noFill/>
                </a:ln>
                <a:solidFill>
                  <a:schemeClr val="tx1"/>
                </a:solidFill>
                <a:effectLst/>
                <a:latin typeface="Calibri" pitchFamily="34" charset="0"/>
                <a:ea typeface="Calibri" pitchFamily="34" charset="0"/>
                <a:cs typeface="Calibri" pitchFamily="34" charset="0"/>
              </a:rPr>
              <a:t>Es legitima la conducta de LAS MAMAS, quienes ante la urgencia en atender las patologías de sus niños…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A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AR" sz="2400" b="0" i="1" u="sng" strike="noStrike" cap="none" normalizeH="0" baseline="0" dirty="0" smtClean="0">
                <a:ln>
                  <a:noFill/>
                </a:ln>
                <a:solidFill>
                  <a:schemeClr val="tx1"/>
                </a:solidFill>
                <a:effectLst/>
                <a:latin typeface="Calibri" pitchFamily="34" charset="0"/>
                <a:ea typeface="Calibri" pitchFamily="34" charset="0"/>
                <a:cs typeface="LiberationMono-Italic"/>
              </a:rPr>
              <a:t>consumo del producto vegetal cannábico no puede ser otro que el de un ámbito privado y familiar</a:t>
            </a:r>
            <a:r>
              <a:rPr kumimoji="0" lang="es-AR" sz="2400" b="0" i="1" u="none" strike="noStrike" cap="none" normalizeH="0" baseline="0" dirty="0" smtClean="0">
                <a:ln>
                  <a:noFill/>
                </a:ln>
                <a:solidFill>
                  <a:schemeClr val="tx1"/>
                </a:solidFill>
                <a:effectLst/>
                <a:latin typeface="Calibri" pitchFamily="34" charset="0"/>
                <a:ea typeface="Calibri" pitchFamily="34" charset="0"/>
                <a:cs typeface="LiberationMono-Italic"/>
              </a:rPr>
              <a:t>, promovido por una decisión de igual tenor que marca una frontera exenta de toda injerencia estatal según la doctrina de orden constitucional del Máximo Tribunal de la Nación elaborada en torno al citado </a:t>
            </a:r>
            <a:r>
              <a:rPr kumimoji="0" lang="es-AR" sz="2400" b="1" i="1" u="none" strike="noStrike" cap="none" normalizeH="0" baseline="0" dirty="0" smtClean="0">
                <a:ln>
                  <a:noFill/>
                </a:ln>
                <a:solidFill>
                  <a:schemeClr val="tx1"/>
                </a:solidFill>
                <a:effectLst/>
                <a:latin typeface="Calibri" pitchFamily="34" charset="0"/>
                <a:ea typeface="Calibri" pitchFamily="34" charset="0"/>
                <a:cs typeface="LiberationMono-Italic"/>
              </a:rPr>
              <a:t>art. 19 CN”</a:t>
            </a:r>
            <a:endParaRPr kumimoji="0" lang="es-A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Resultado de imagen para CANNABIS"/>
          <p:cNvPicPr>
            <a:picLocks noChangeAspect="1" noChangeArrowheads="1"/>
          </p:cNvPicPr>
          <p:nvPr/>
        </p:nvPicPr>
        <p:blipFill>
          <a:blip r:embed="rId2">
            <a:lum bright="60000" contrast="-65000"/>
          </a:blip>
          <a:srcRect/>
          <a:stretch>
            <a:fillRect/>
          </a:stretch>
        </p:blipFill>
        <p:spPr bwMode="auto">
          <a:xfrm>
            <a:off x="571472" y="500042"/>
            <a:ext cx="8001056" cy="53578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96257" name="Picture 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00034" y="5929330"/>
            <a:ext cx="2571768" cy="428628"/>
          </a:xfrm>
          <a:prstGeom prst="rect">
            <a:avLst/>
          </a:prstGeom>
          <a:noFill/>
          <a:ln w="9525">
            <a:noFill/>
            <a:miter lim="800000"/>
            <a:headEnd/>
            <a:tailEnd/>
          </a:ln>
          <a:effectLst/>
        </p:spPr>
      </p:pic>
      <p:pic>
        <p:nvPicPr>
          <p:cNvPr id="6" name="Picture 1"/>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071802" y="5929330"/>
            <a:ext cx="2143140" cy="428628"/>
          </a:xfrm>
          <a:prstGeom prst="rect">
            <a:avLst/>
          </a:prstGeom>
          <a:noFill/>
          <a:ln w="9525">
            <a:noFill/>
            <a:miter lim="800000"/>
            <a:headEnd/>
            <a:tailEnd/>
          </a:ln>
          <a:effectLst/>
        </p:spPr>
      </p:pic>
      <p:sp>
        <p:nvSpPr>
          <p:cNvPr id="10" name="9 CuadroTexto"/>
          <p:cNvSpPr txBox="1"/>
          <p:nvPr/>
        </p:nvSpPr>
        <p:spPr>
          <a:xfrm>
            <a:off x="5395042" y="6143644"/>
            <a:ext cx="3250762" cy="276999"/>
          </a:xfrm>
          <a:prstGeom prst="rect">
            <a:avLst/>
          </a:prstGeom>
          <a:noFill/>
        </p:spPr>
        <p:txBody>
          <a:bodyPr wrap="none" rtlCol="0">
            <a:spAutoFit/>
          </a:bodyPr>
          <a:lstStyle/>
          <a:p>
            <a:pPr algn="r"/>
            <a:r>
              <a:rPr lang="es-AR" sz="1200" dirty="0" smtClean="0"/>
              <a:t>Martha Miravete Cicero- </a:t>
            </a:r>
            <a:r>
              <a:rPr lang="es-AR" sz="1200" b="1" dirty="0" smtClean="0"/>
              <a:t>@GMAFDDHH</a:t>
            </a:r>
            <a:endParaRPr lang="es-AR" sz="1200" b="1" dirty="0"/>
          </a:p>
        </p:txBody>
      </p:sp>
      <p:sp>
        <p:nvSpPr>
          <p:cNvPr id="25601" name="Rectangle 1"/>
          <p:cNvSpPr>
            <a:spLocks noChangeArrowheads="1"/>
          </p:cNvSpPr>
          <p:nvPr/>
        </p:nvSpPr>
        <p:spPr bwMode="auto">
          <a:xfrm>
            <a:off x="714348" y="785794"/>
            <a:ext cx="7786742" cy="46782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AR" sz="2000" b="0" i="0" u="none" strike="noStrike" cap="none" normalizeH="0" baseline="0" dirty="0" smtClean="0">
                <a:ln>
                  <a:noFill/>
                </a:ln>
                <a:effectLst/>
                <a:latin typeface="Calibri" pitchFamily="34" charset="0"/>
                <a:ea typeface="Calibri" pitchFamily="34" charset="0"/>
                <a:cs typeface="LiberationMono"/>
              </a:rPr>
              <a:t>Por lo cual, entiende que:</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AR" sz="1100" b="0" i="0" u="none" strike="noStrike" cap="none" normalizeH="0" baseline="0" dirty="0" smtClean="0">
              <a:ln>
                <a:noFill/>
              </a:ln>
              <a:effectLst/>
              <a:latin typeface="Calibri" pitchFamily="34" charset="0"/>
              <a:ea typeface="Calibri" pitchFamily="34" charset="0"/>
              <a:cs typeface="LiberationMono"/>
            </a:endParaRP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s-AR" sz="2000" b="0" i="0" u="none" strike="noStrike" cap="none" normalizeH="0" baseline="0" dirty="0" smtClean="0">
                <a:ln>
                  <a:noFill/>
                </a:ln>
                <a:effectLst/>
                <a:latin typeface="Calibri" pitchFamily="34" charset="0"/>
                <a:ea typeface="Calibri" pitchFamily="34" charset="0"/>
                <a:cs typeface="LiberationMono"/>
              </a:rPr>
              <a:t> el mismo se configura en forma real y concreta, un </a:t>
            </a:r>
            <a:r>
              <a:rPr kumimoji="0" lang="es-AR" sz="2400" b="1" i="0" u="none" strike="noStrike" cap="none" normalizeH="0" baseline="0" dirty="0" smtClean="0">
                <a:ln>
                  <a:noFill/>
                </a:ln>
                <a:effectLst>
                  <a:outerShdw blurRad="38100" dist="38100" dir="2700000" algn="tl">
                    <a:srgbClr val="000000">
                      <a:alpha val="43137"/>
                    </a:srgbClr>
                  </a:outerShdw>
                </a:effectLst>
                <a:latin typeface="Calibri" pitchFamily="34" charset="0"/>
                <a:ea typeface="Calibri" pitchFamily="34" charset="0"/>
                <a:cs typeface="LiberationMono"/>
              </a:rPr>
              <a:t>CASO DE SALUD</a:t>
            </a:r>
            <a:r>
              <a:rPr kumimoji="0" lang="es-AR" sz="2000" b="0" i="0" u="none" strike="noStrike" cap="none" normalizeH="0" baseline="0" dirty="0" smtClean="0">
                <a:ln>
                  <a:noFill/>
                </a:ln>
                <a:effectLst>
                  <a:outerShdw blurRad="38100" dist="38100" dir="2700000" algn="tl">
                    <a:srgbClr val="000000">
                      <a:alpha val="43137"/>
                    </a:srgbClr>
                  </a:outerShdw>
                </a:effectLst>
                <a:latin typeface="Calibri" pitchFamily="34" charset="0"/>
                <a:ea typeface="Calibri" pitchFamily="34" charset="0"/>
                <a:cs typeface="LiberationMono"/>
              </a:rPr>
              <a:t>,</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lang="es-AR" sz="2000" dirty="0" smtClean="0">
                <a:latin typeface="Calibri" pitchFamily="34" charset="0"/>
                <a:ea typeface="Calibri" pitchFamily="34" charset="0"/>
                <a:cs typeface="LiberationMono"/>
              </a:rPr>
              <a:t> </a:t>
            </a:r>
            <a:r>
              <a:rPr kumimoji="0" lang="es-AR" sz="2000" b="0" i="0" u="none" strike="noStrike" cap="none" normalizeH="0" baseline="0" dirty="0" smtClean="0">
                <a:ln>
                  <a:noFill/>
                </a:ln>
                <a:effectLst/>
                <a:latin typeface="Calibri" pitchFamily="34" charset="0"/>
                <a:ea typeface="Calibri" pitchFamily="34" charset="0"/>
                <a:cs typeface="LiberationMono"/>
              </a:rPr>
              <a:t>resultando imperativo </a:t>
            </a:r>
            <a:r>
              <a:rPr kumimoji="0" lang="es-AR" sz="2400" b="1" i="0" u="none" strike="noStrike" cap="none" normalizeH="0" baseline="0" dirty="0" smtClean="0">
                <a:ln>
                  <a:noFill/>
                </a:ln>
                <a:effectLst>
                  <a:outerShdw blurRad="38100" dist="38100" dir="2700000" algn="tl">
                    <a:srgbClr val="000000">
                      <a:alpha val="43137"/>
                    </a:srgbClr>
                  </a:outerShdw>
                </a:effectLst>
                <a:latin typeface="Calibri" pitchFamily="34" charset="0"/>
                <a:ea typeface="Calibri" pitchFamily="34" charset="0"/>
                <a:cs typeface="LiberationMono"/>
              </a:rPr>
              <a:t>salvaguardar las mejorías que los niños </a:t>
            </a:r>
            <a:r>
              <a:rPr kumimoji="0" lang="es-AR" sz="2000" b="0" i="0" u="none" strike="noStrike" cap="none" normalizeH="0" baseline="0" dirty="0" smtClean="0">
                <a:ln>
                  <a:noFill/>
                </a:ln>
                <a:effectLst/>
                <a:latin typeface="Calibri" pitchFamily="34" charset="0"/>
                <a:ea typeface="Calibri" pitchFamily="34" charset="0"/>
                <a:cs typeface="LiberationMono"/>
              </a:rPr>
              <a:t>han experimentado en su salud por el consumo del aceite cannábico. </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lang="es-AR" sz="2000" dirty="0" smtClean="0">
                <a:latin typeface="Calibri" pitchFamily="34" charset="0"/>
                <a:ea typeface="Calibri" pitchFamily="34" charset="0"/>
                <a:cs typeface="LiberationMono"/>
              </a:rPr>
              <a:t> </a:t>
            </a:r>
            <a:r>
              <a:rPr kumimoji="0" lang="es-AR" sz="2000" b="0" i="0" u="none" strike="noStrike" cap="none" normalizeH="0" baseline="0" dirty="0" smtClean="0">
                <a:ln>
                  <a:noFill/>
                </a:ln>
                <a:effectLst/>
                <a:latin typeface="Calibri" pitchFamily="34" charset="0"/>
                <a:ea typeface="Calibri" pitchFamily="34" charset="0"/>
                <a:cs typeface="LiberationMono"/>
              </a:rPr>
              <a:t>Valoro la necesidad de procurar evitar cualquier retroceso ante los notables avances en la calidad de vida de los niños y sus familiar y las consecuencias </a:t>
            </a:r>
            <a:r>
              <a:rPr kumimoji="0" lang="es-AR" sz="2000" b="0" i="0" u="none" strike="noStrike" cap="none" normalizeH="0" baseline="0" dirty="0" err="1" smtClean="0">
                <a:ln>
                  <a:noFill/>
                </a:ln>
                <a:effectLst/>
                <a:latin typeface="Calibri" pitchFamily="34" charset="0"/>
                <a:ea typeface="Calibri" pitchFamily="34" charset="0"/>
                <a:cs typeface="LiberationMono"/>
              </a:rPr>
              <a:t>disvaliosas</a:t>
            </a:r>
            <a:r>
              <a:rPr kumimoji="0" lang="es-AR" sz="2000" b="0" i="0" u="none" strike="noStrike" cap="none" normalizeH="0" baseline="0" dirty="0" smtClean="0">
                <a:ln>
                  <a:noFill/>
                </a:ln>
                <a:effectLst/>
                <a:latin typeface="Calibri" pitchFamily="34" charset="0"/>
                <a:ea typeface="Calibri" pitchFamily="34" charset="0"/>
                <a:cs typeface="LiberationMono"/>
              </a:rPr>
              <a:t> que podría traer aparejada la interrupción.</a:t>
            </a:r>
          </a:p>
          <a:p>
            <a:pPr marL="0" marR="0" lvl="0" indent="0" algn="just" defTabSz="914400" rtl="0" eaLnBrk="1" fontAlgn="base" latinLnBrk="0" hangingPunct="1">
              <a:lnSpc>
                <a:spcPct val="100000"/>
              </a:lnSpc>
              <a:spcBef>
                <a:spcPct val="0"/>
              </a:spcBef>
              <a:spcAft>
                <a:spcPct val="0"/>
              </a:spcAft>
              <a:buClrTx/>
              <a:buSzTx/>
              <a:tabLst/>
            </a:pPr>
            <a:endParaRPr kumimoji="0" lang="es-AR" sz="1100" b="0" i="0" u="none" strike="noStrike" cap="none" normalizeH="0" baseline="0" dirty="0" smtClean="0">
              <a:ln>
                <a:noFill/>
              </a:ln>
              <a:effectLst/>
              <a:latin typeface="Calibri" pitchFamily="34" charset="0"/>
              <a:ea typeface="Calibri" pitchFamily="34" charset="0"/>
              <a:cs typeface="LiberationMono"/>
            </a:endParaRP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s-AR" sz="2000" b="0" i="0" u="none" strike="noStrike" cap="none" normalizeH="0" baseline="0" dirty="0" smtClean="0">
                <a:ln>
                  <a:noFill/>
                </a:ln>
                <a:effectLst/>
                <a:latin typeface="Calibri" pitchFamily="34" charset="0"/>
                <a:ea typeface="Calibri" pitchFamily="34" charset="0"/>
                <a:cs typeface="LiberationMono"/>
              </a:rPr>
              <a:t> se trata de </a:t>
            </a:r>
            <a:r>
              <a:rPr kumimoji="0" lang="es-AR" sz="2000" b="0" i="0" u="none" strike="noStrike" cap="none" normalizeH="0" baseline="0" dirty="0" smtClean="0">
                <a:ln>
                  <a:noFill/>
                </a:ln>
                <a:effectLst>
                  <a:outerShdw blurRad="38100" dist="38100" dir="2700000" algn="tl">
                    <a:srgbClr val="000000">
                      <a:alpha val="43137"/>
                    </a:srgbClr>
                  </a:outerShdw>
                </a:effectLst>
                <a:latin typeface="Calibri" pitchFamily="34" charset="0"/>
                <a:ea typeface="Calibri" pitchFamily="34" charset="0"/>
                <a:cs typeface="LiberationMono"/>
              </a:rPr>
              <a:t>UN </a:t>
            </a:r>
            <a:r>
              <a:rPr kumimoji="0" lang="es-AR" sz="2400" b="1" i="0" u="none" strike="noStrike" cap="none" normalizeH="0" baseline="0" dirty="0" smtClean="0">
                <a:ln>
                  <a:noFill/>
                </a:ln>
                <a:effectLst>
                  <a:outerShdw blurRad="38100" dist="38100" dir="2700000" algn="tl">
                    <a:srgbClr val="000000">
                      <a:alpha val="43137"/>
                    </a:srgbClr>
                  </a:outerShdw>
                </a:effectLst>
                <a:latin typeface="Calibri" pitchFamily="34" charset="0"/>
                <a:ea typeface="Calibri" pitchFamily="34" charset="0"/>
                <a:cs typeface="LiberationMono"/>
              </a:rPr>
              <a:t>CASO DE DISCAPACIDAD</a:t>
            </a:r>
            <a:r>
              <a:rPr kumimoji="0" lang="es-AR" sz="2000" b="0" i="0" u="none" strike="noStrike" cap="none" normalizeH="0" baseline="0" dirty="0" smtClean="0">
                <a:ln>
                  <a:noFill/>
                </a:ln>
                <a:effectLst/>
                <a:latin typeface="Calibri" pitchFamily="34" charset="0"/>
                <a:ea typeface="Calibri" pitchFamily="34" charset="0"/>
                <a:cs typeface="LiberationMono"/>
              </a:rPr>
              <a:t>, contemplado por las </a:t>
            </a:r>
            <a:r>
              <a:rPr kumimoji="0" lang="es-AR" sz="2400" b="0" i="0" u="none" strike="noStrike" cap="none" normalizeH="0" baseline="0" dirty="0" smtClean="0">
                <a:ln>
                  <a:noFill/>
                </a:ln>
                <a:effectLst>
                  <a:outerShdw blurRad="38100" dist="38100" dir="2700000" algn="tl">
                    <a:srgbClr val="000000">
                      <a:alpha val="43137"/>
                    </a:srgbClr>
                  </a:outerShdw>
                </a:effectLst>
                <a:latin typeface="Calibri" pitchFamily="34" charset="0"/>
                <a:ea typeface="Calibri" pitchFamily="34" charset="0"/>
                <a:cs typeface="LiberationMono"/>
              </a:rPr>
              <a:t>leyes 22.431 y 24.901 </a:t>
            </a:r>
            <a:r>
              <a:rPr kumimoji="0" lang="es-AR" sz="2000" b="0" i="0" u="none" strike="noStrike" cap="none" normalizeH="0" baseline="0" dirty="0" smtClean="0">
                <a:ln>
                  <a:noFill/>
                </a:ln>
                <a:effectLst/>
                <a:latin typeface="Calibri" pitchFamily="34" charset="0"/>
                <a:ea typeface="Calibri" pitchFamily="34" charset="0"/>
                <a:cs typeface="LiberationMono"/>
              </a:rPr>
              <a:t>y la protección especial conforme la </a:t>
            </a:r>
            <a:r>
              <a:rPr kumimoji="0" lang="es-AR" sz="2400" b="0" i="0" u="none" strike="noStrike" cap="none" normalizeH="0" baseline="0" dirty="0" smtClean="0">
                <a:ln>
                  <a:noFill/>
                </a:ln>
                <a:effectLst>
                  <a:outerShdw blurRad="38100" dist="38100" dir="2700000" algn="tl">
                    <a:srgbClr val="000000">
                      <a:alpha val="43137"/>
                    </a:srgbClr>
                  </a:outerShdw>
                </a:effectLst>
                <a:latin typeface="Calibri" pitchFamily="34" charset="0"/>
                <a:ea typeface="Calibri" pitchFamily="34" charset="0"/>
                <a:cs typeface="LiberationMono"/>
              </a:rPr>
              <a:t>Convención Internacional de los Derechos del Niño</a:t>
            </a:r>
            <a:r>
              <a:rPr kumimoji="0" lang="es-AR" sz="2000" b="0" i="0" u="none" strike="noStrike" cap="none" normalizeH="0" baseline="0" dirty="0" smtClean="0">
                <a:ln>
                  <a:noFill/>
                </a:ln>
                <a:effectLst>
                  <a:outerShdw blurRad="38100" dist="38100" dir="2700000" algn="tl">
                    <a:srgbClr val="000000">
                      <a:alpha val="43137"/>
                    </a:srgbClr>
                  </a:outerShdw>
                </a:effectLst>
                <a:latin typeface="Calibri" pitchFamily="34" charset="0"/>
                <a:ea typeface="Calibri" pitchFamily="34" charset="0"/>
                <a:cs typeface="LiberationMono"/>
              </a:rPr>
              <a:t> </a:t>
            </a:r>
            <a:r>
              <a:rPr kumimoji="0" lang="es-AR" sz="2000" b="0" i="0" u="none" strike="noStrike" cap="none" normalizeH="0" baseline="0" dirty="0" smtClean="0">
                <a:ln>
                  <a:noFill/>
                </a:ln>
                <a:effectLst/>
                <a:latin typeface="Calibri" pitchFamily="34" charset="0"/>
                <a:ea typeface="Calibri" pitchFamily="34" charset="0"/>
                <a:cs typeface="LiberationMono"/>
              </a:rPr>
              <a:t>de rango constitucional.</a:t>
            </a:r>
          </a:p>
          <a:p>
            <a:pPr marL="0" marR="0" lvl="0" indent="0" algn="just" defTabSz="914400" rtl="0" eaLnBrk="1" fontAlgn="base" latinLnBrk="0" hangingPunct="1">
              <a:lnSpc>
                <a:spcPct val="100000"/>
              </a:lnSpc>
              <a:spcBef>
                <a:spcPct val="0"/>
              </a:spcBef>
              <a:spcAft>
                <a:spcPct val="0"/>
              </a:spcAft>
              <a:buClrTx/>
              <a:buSzTx/>
              <a:tabLst/>
            </a:pPr>
            <a:endParaRPr kumimoji="0" lang="es-AR" sz="1200" b="0" i="0" u="none" strike="noStrike" cap="none" normalizeH="0" baseline="0" dirty="0" smtClean="0">
              <a:ln>
                <a:noFill/>
              </a:ln>
              <a:effectLst/>
              <a:latin typeface="Calibri" pitchFamily="34" charset="0"/>
              <a:ea typeface="Calibri" pitchFamily="34" charset="0"/>
              <a:cs typeface="LiberationMono"/>
            </a:endParaRPr>
          </a:p>
          <a:p>
            <a:pPr marL="0" marR="0" lvl="0" indent="0" algn="ctr" defTabSz="914400" rtl="0" eaLnBrk="1" fontAlgn="base" latinLnBrk="0" hangingPunct="1">
              <a:lnSpc>
                <a:spcPct val="100000"/>
              </a:lnSpc>
              <a:spcBef>
                <a:spcPct val="0"/>
              </a:spcBef>
              <a:spcAft>
                <a:spcPct val="0"/>
              </a:spcAft>
              <a:buClrTx/>
              <a:buSzTx/>
              <a:tabLst/>
            </a:pPr>
            <a:r>
              <a:rPr kumimoji="0" lang="es-AR" sz="2400" b="1" i="0" u="none" strike="noStrike" cap="none" normalizeH="0" baseline="0" dirty="0" smtClean="0">
                <a:ln>
                  <a:noFill/>
                </a:ln>
                <a:effectLst>
                  <a:outerShdw blurRad="38100" dist="38100" dir="2700000" algn="tl">
                    <a:srgbClr val="000000">
                      <a:alpha val="43137"/>
                    </a:srgbClr>
                  </a:outerShdw>
                </a:effectLst>
                <a:latin typeface="Calibri" pitchFamily="34" charset="0"/>
                <a:ea typeface="Calibri" pitchFamily="34" charset="0"/>
                <a:cs typeface="LiberationMono"/>
              </a:rPr>
              <a:t>HACER LUGAR A LA MEDIDA CAUTELAR PETICIONADA</a:t>
            </a:r>
            <a:endParaRPr kumimoji="0" lang="es-AR" sz="2000" b="1"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Resultado de imagen para CANNABIS"/>
          <p:cNvPicPr>
            <a:picLocks noChangeAspect="1" noChangeArrowheads="1"/>
          </p:cNvPicPr>
          <p:nvPr/>
        </p:nvPicPr>
        <p:blipFill>
          <a:blip r:embed="rId2">
            <a:lum bright="60000" contrast="-65000"/>
          </a:blip>
          <a:srcRect/>
          <a:stretch>
            <a:fillRect/>
          </a:stretch>
        </p:blipFill>
        <p:spPr bwMode="auto">
          <a:xfrm>
            <a:off x="571472" y="500042"/>
            <a:ext cx="8001056" cy="53578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96257" name="Picture 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00034" y="5929330"/>
            <a:ext cx="2571768" cy="428628"/>
          </a:xfrm>
          <a:prstGeom prst="rect">
            <a:avLst/>
          </a:prstGeom>
          <a:noFill/>
          <a:ln w="9525">
            <a:noFill/>
            <a:miter lim="800000"/>
            <a:headEnd/>
            <a:tailEnd/>
          </a:ln>
          <a:effectLst/>
        </p:spPr>
      </p:pic>
      <p:pic>
        <p:nvPicPr>
          <p:cNvPr id="6" name="Picture 1"/>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071802" y="5929330"/>
            <a:ext cx="2143140" cy="428628"/>
          </a:xfrm>
          <a:prstGeom prst="rect">
            <a:avLst/>
          </a:prstGeom>
          <a:noFill/>
          <a:ln w="9525">
            <a:noFill/>
            <a:miter lim="800000"/>
            <a:headEnd/>
            <a:tailEnd/>
          </a:ln>
          <a:effectLst/>
        </p:spPr>
      </p:pic>
      <p:sp>
        <p:nvSpPr>
          <p:cNvPr id="10" name="9 CuadroTexto"/>
          <p:cNvSpPr txBox="1"/>
          <p:nvPr/>
        </p:nvSpPr>
        <p:spPr>
          <a:xfrm>
            <a:off x="5395042" y="6143644"/>
            <a:ext cx="3250762" cy="276999"/>
          </a:xfrm>
          <a:prstGeom prst="rect">
            <a:avLst/>
          </a:prstGeom>
          <a:noFill/>
        </p:spPr>
        <p:txBody>
          <a:bodyPr wrap="none" rtlCol="0">
            <a:spAutoFit/>
          </a:bodyPr>
          <a:lstStyle/>
          <a:p>
            <a:pPr algn="r"/>
            <a:r>
              <a:rPr lang="es-AR" sz="1200" dirty="0" smtClean="0"/>
              <a:t>Martha Miravete Cicero- </a:t>
            </a:r>
            <a:r>
              <a:rPr lang="es-AR" sz="1200" b="1" dirty="0" smtClean="0"/>
              <a:t>@GMAFDDHH</a:t>
            </a:r>
            <a:endParaRPr lang="es-AR" sz="1200" b="1" dirty="0"/>
          </a:p>
        </p:txBody>
      </p:sp>
      <p:sp>
        <p:nvSpPr>
          <p:cNvPr id="25601" name="Rectangle 1"/>
          <p:cNvSpPr>
            <a:spLocks noChangeArrowheads="1"/>
          </p:cNvSpPr>
          <p:nvPr/>
        </p:nvSpPr>
        <p:spPr bwMode="auto">
          <a:xfrm>
            <a:off x="714348" y="785794"/>
            <a:ext cx="7786742" cy="49244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AR" sz="2800" b="1" i="0" u="none" strike="noStrike" cap="none" normalizeH="0" baseline="0" dirty="0" smtClean="0">
                <a:ln>
                  <a:noFill/>
                </a:ln>
                <a:effectLst/>
                <a:latin typeface="Arial" pitchFamily="34" charset="0"/>
                <a:cs typeface="Arial" pitchFamily="34" charset="0"/>
              </a:rPr>
              <a:t>Como</a:t>
            </a:r>
            <a:r>
              <a:rPr kumimoji="0" lang="es-AR" sz="2800" b="1" i="0" u="none" strike="noStrike" cap="none" normalizeH="0" dirty="0" smtClean="0">
                <a:ln>
                  <a:noFill/>
                </a:ln>
                <a:effectLst/>
                <a:latin typeface="Arial" pitchFamily="34" charset="0"/>
                <a:cs typeface="Arial" pitchFamily="34" charset="0"/>
              </a:rPr>
              <a:t> </a:t>
            </a:r>
            <a:r>
              <a:rPr kumimoji="0" lang="es-AR" sz="2800" b="1" i="0" u="none" strike="noStrike" cap="none" normalizeH="0" dirty="0" smtClean="0">
                <a:ln>
                  <a:noFill/>
                </a:ln>
                <a:solidFill>
                  <a:srgbClr val="213D17"/>
                </a:solidFill>
                <a:effectLst>
                  <a:outerShdw blurRad="38100" dist="38100" dir="2700000" algn="tl">
                    <a:srgbClr val="000000">
                      <a:alpha val="43137"/>
                    </a:srgbClr>
                  </a:outerShdw>
                </a:effectLst>
                <a:latin typeface="Arial" pitchFamily="34" charset="0"/>
                <a:cs typeface="Arial" pitchFamily="34" charset="0"/>
              </a:rPr>
              <a:t>PADRES, MADRES, FAMILIARE</a:t>
            </a:r>
            <a:r>
              <a:rPr lang="es-AR" sz="2800" b="1" dirty="0" smtClean="0">
                <a:solidFill>
                  <a:srgbClr val="213D17"/>
                </a:solidFill>
                <a:effectLst>
                  <a:outerShdw blurRad="38100" dist="38100" dir="2700000" algn="tl">
                    <a:srgbClr val="000000">
                      <a:alpha val="43137"/>
                    </a:srgbClr>
                  </a:outerShdw>
                </a:effectLst>
                <a:latin typeface="Arial" pitchFamily="34" charset="0"/>
                <a:cs typeface="Arial" pitchFamily="34" charset="0"/>
              </a:rPr>
              <a:t>S  HUMANOS</a:t>
            </a:r>
          </a:p>
          <a:p>
            <a:pPr marL="0" marR="0" lvl="0" indent="0" algn="ctr" defTabSz="914400" rtl="0" eaLnBrk="1" fontAlgn="base" latinLnBrk="0" hangingPunct="1">
              <a:lnSpc>
                <a:spcPct val="100000"/>
              </a:lnSpc>
              <a:spcBef>
                <a:spcPct val="0"/>
              </a:spcBef>
              <a:spcAft>
                <a:spcPct val="0"/>
              </a:spcAft>
              <a:buClrTx/>
              <a:buSzTx/>
              <a:buFontTx/>
              <a:buNone/>
              <a:tabLst/>
            </a:pPr>
            <a:endParaRPr lang="es-AR" sz="2400" b="1" dirty="0" smtClean="0">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AR" sz="2800" b="1" i="0" u="none" strike="noStrike" cap="none" normalizeH="0" baseline="0" dirty="0" smtClean="0">
                <a:ln>
                  <a:noFill/>
                </a:ln>
                <a:effectLst/>
                <a:latin typeface="Arial" pitchFamily="34" charset="0"/>
                <a:cs typeface="Arial" pitchFamily="34" charset="0"/>
              </a:rPr>
              <a:t>Queremos que nuestros </a:t>
            </a:r>
            <a:r>
              <a:rPr kumimoji="0" lang="es-AR" sz="2800" b="1" i="0" u="none" strike="noStrike" cap="none" normalizeH="0" baseline="0" dirty="0" err="1" smtClean="0">
                <a:ln>
                  <a:noFill/>
                </a:ln>
                <a:effectLst/>
                <a:latin typeface="Arial" pitchFamily="34" charset="0"/>
                <a:cs typeface="Arial" pitchFamily="34" charset="0"/>
              </a:rPr>
              <a:t>hijes</a:t>
            </a:r>
            <a:r>
              <a:rPr kumimoji="0" lang="es-AR" sz="2800" b="1" i="0" u="none" strike="noStrike" cap="none" normalizeH="0" dirty="0" smtClean="0">
                <a:ln>
                  <a:noFill/>
                </a:ln>
                <a:effectLst/>
                <a:latin typeface="Arial" pitchFamily="34" charset="0"/>
                <a:cs typeface="Arial" pitchFamily="34" charset="0"/>
              </a:rPr>
              <a:t> y </a:t>
            </a:r>
            <a:r>
              <a:rPr kumimoji="0" lang="es-AR" sz="2800" b="1" i="0" u="none" strike="noStrike" cap="none" normalizeH="0" dirty="0" err="1" smtClean="0">
                <a:ln>
                  <a:noFill/>
                </a:ln>
                <a:effectLst/>
                <a:latin typeface="Arial" pitchFamily="34" charset="0"/>
                <a:cs typeface="Arial" pitchFamily="34" charset="0"/>
              </a:rPr>
              <a:t>niñes</a:t>
            </a:r>
            <a:endParaRPr kumimoji="0" lang="es-AR" sz="2800" b="1" i="0" u="none" strike="noStrike" cap="none" normalizeH="0" dirty="0" smtClean="0">
              <a:ln>
                <a:noFill/>
              </a:ln>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AR" sz="2400" b="1" i="0" u="none" strike="noStrike" cap="none" normalizeH="0" dirty="0" smtClean="0">
              <a:ln>
                <a:noFill/>
              </a:ln>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AR" sz="2800" b="1" i="0" u="none" strike="noStrike" cap="none" normalizeH="0" dirty="0" smtClean="0">
                <a:ln>
                  <a:noFill/>
                </a:ln>
                <a:effectLst/>
                <a:latin typeface="Arial" pitchFamily="34" charset="0"/>
                <a:cs typeface="Arial" pitchFamily="34" charset="0"/>
              </a:rPr>
              <a:t>DEBEN tener en cuenta: </a:t>
            </a:r>
            <a:endParaRPr lang="es-AR" sz="2800" b="1" dirty="0" smtClean="0">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AR" sz="2800" b="1" i="0" u="none" strike="noStrike" cap="none" normalizeH="0" dirty="0" smtClean="0">
                <a:ln>
                  <a:noFill/>
                </a:ln>
                <a:effectLst>
                  <a:outerShdw blurRad="38100" dist="38100" dir="2700000" algn="tl">
                    <a:srgbClr val="000000">
                      <a:alpha val="43137"/>
                    </a:srgbClr>
                  </a:outerShdw>
                </a:effectLst>
                <a:latin typeface="Arial" pitchFamily="34" charset="0"/>
                <a:cs typeface="Arial" pitchFamily="34" charset="0"/>
              </a:rPr>
              <a:t>SUS DERECHOS</a:t>
            </a:r>
          </a:p>
          <a:p>
            <a:pPr marL="0" marR="0" lvl="0" indent="0" algn="ctr" defTabSz="914400" rtl="0" eaLnBrk="1" fontAlgn="base" latinLnBrk="0" hangingPunct="1">
              <a:lnSpc>
                <a:spcPct val="100000"/>
              </a:lnSpc>
              <a:spcBef>
                <a:spcPct val="0"/>
              </a:spcBef>
              <a:spcAft>
                <a:spcPct val="0"/>
              </a:spcAft>
              <a:buClrTx/>
              <a:buSzTx/>
              <a:buFontTx/>
              <a:buNone/>
              <a:tabLst/>
            </a:pPr>
            <a:r>
              <a:rPr lang="es-AR" sz="2800" b="1" dirty="0" smtClean="0">
                <a:effectLst>
                  <a:outerShdw blurRad="38100" dist="38100" dir="2700000" algn="tl">
                    <a:srgbClr val="000000">
                      <a:alpha val="43137"/>
                    </a:srgbClr>
                  </a:outerShdw>
                </a:effectLst>
                <a:latin typeface="Arial" pitchFamily="34" charset="0"/>
                <a:cs typeface="Arial" pitchFamily="34" charset="0"/>
              </a:rPr>
              <a:t>SUS GARANTIAS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AR" sz="2800" b="1" i="0" u="none" strike="noStrike" cap="none" normalizeH="0" dirty="0" smtClean="0">
                <a:ln>
                  <a:noFill/>
                </a:ln>
                <a:effectLst>
                  <a:outerShdw blurRad="38100" dist="38100" dir="2700000" algn="tl">
                    <a:srgbClr val="000000">
                      <a:alpha val="43137"/>
                    </a:srgbClr>
                  </a:outerShdw>
                </a:effectLst>
                <a:latin typeface="Arial" pitchFamily="34" charset="0"/>
                <a:cs typeface="Arial" pitchFamily="34" charset="0"/>
              </a:rPr>
              <a:t>SU SALUD</a:t>
            </a:r>
          </a:p>
          <a:p>
            <a:pPr marL="0" marR="0" lvl="0" indent="0" algn="ctr" defTabSz="914400" rtl="0" eaLnBrk="1" fontAlgn="base" latinLnBrk="0" hangingPunct="1">
              <a:lnSpc>
                <a:spcPct val="100000"/>
              </a:lnSpc>
              <a:spcBef>
                <a:spcPct val="0"/>
              </a:spcBef>
              <a:spcAft>
                <a:spcPct val="0"/>
              </a:spcAft>
              <a:buClrTx/>
              <a:buSzTx/>
              <a:buFontTx/>
              <a:buNone/>
              <a:tabLst/>
            </a:pPr>
            <a:endParaRPr lang="es-AR" sz="1000" b="1" dirty="0" smtClean="0">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lang="es-AR" sz="2800" b="1" dirty="0" smtClean="0">
                <a:latin typeface="Arial" pitchFamily="34" charset="0"/>
                <a:cs typeface="Arial" pitchFamily="34" charset="0"/>
              </a:rPr>
              <a:t>Desde EL ESTADO y sus SISTEMAS </a:t>
            </a:r>
          </a:p>
          <a:p>
            <a:pPr marL="0" marR="0" lvl="0" indent="0" algn="ctr" defTabSz="914400" rtl="0" eaLnBrk="1" fontAlgn="base" latinLnBrk="0" hangingPunct="1">
              <a:lnSpc>
                <a:spcPct val="100000"/>
              </a:lnSpc>
              <a:spcBef>
                <a:spcPct val="0"/>
              </a:spcBef>
              <a:spcAft>
                <a:spcPct val="0"/>
              </a:spcAft>
              <a:buClrTx/>
              <a:buSzTx/>
              <a:buFontTx/>
              <a:buNone/>
              <a:tabLst/>
            </a:pPr>
            <a:r>
              <a:rPr lang="es-AR" sz="2800" b="1" dirty="0" smtClean="0">
                <a:latin typeface="Arial" pitchFamily="34" charset="0"/>
                <a:cs typeface="Arial" pitchFamily="34" charset="0"/>
              </a:rPr>
              <a:t>de ATENCION, TRATAMIENTO</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 descr="Resultado de imagen para CANNABIS"/>
          <p:cNvPicPr>
            <a:picLocks noChangeAspect="1" noChangeArrowheads="1"/>
          </p:cNvPicPr>
          <p:nvPr/>
        </p:nvPicPr>
        <p:blipFill>
          <a:blip r:embed="rId2">
            <a:lum bright="60000" contrast="-65000"/>
          </a:blip>
          <a:srcRect/>
          <a:stretch>
            <a:fillRect/>
          </a:stretch>
        </p:blipFill>
        <p:spPr bwMode="auto">
          <a:xfrm>
            <a:off x="571472" y="500042"/>
            <a:ext cx="8001056" cy="53578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96257" name="Picture 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00034" y="5929330"/>
            <a:ext cx="2571768" cy="428628"/>
          </a:xfrm>
          <a:prstGeom prst="rect">
            <a:avLst/>
          </a:prstGeom>
          <a:noFill/>
          <a:ln w="9525">
            <a:noFill/>
            <a:miter lim="800000"/>
            <a:headEnd/>
            <a:tailEnd/>
          </a:ln>
          <a:effectLst/>
        </p:spPr>
      </p:pic>
      <p:pic>
        <p:nvPicPr>
          <p:cNvPr id="6" name="Picture 1"/>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071802" y="5929330"/>
            <a:ext cx="2143140" cy="428628"/>
          </a:xfrm>
          <a:prstGeom prst="rect">
            <a:avLst/>
          </a:prstGeom>
          <a:noFill/>
          <a:ln w="9525">
            <a:noFill/>
            <a:miter lim="800000"/>
            <a:headEnd/>
            <a:tailEnd/>
          </a:ln>
          <a:effectLst/>
        </p:spPr>
      </p:pic>
      <p:sp>
        <p:nvSpPr>
          <p:cNvPr id="10" name="9 CuadroTexto"/>
          <p:cNvSpPr txBox="1"/>
          <p:nvPr/>
        </p:nvSpPr>
        <p:spPr>
          <a:xfrm>
            <a:off x="5395042" y="6143644"/>
            <a:ext cx="3250762" cy="276999"/>
          </a:xfrm>
          <a:prstGeom prst="rect">
            <a:avLst/>
          </a:prstGeom>
          <a:noFill/>
        </p:spPr>
        <p:txBody>
          <a:bodyPr wrap="none" rtlCol="0">
            <a:spAutoFit/>
          </a:bodyPr>
          <a:lstStyle/>
          <a:p>
            <a:pPr algn="r"/>
            <a:r>
              <a:rPr lang="es-AR" sz="1200" dirty="0" smtClean="0"/>
              <a:t>Martha Miravete Cicero- </a:t>
            </a:r>
            <a:r>
              <a:rPr lang="es-AR" sz="1200" b="1" dirty="0" smtClean="0"/>
              <a:t>@GMAFDDHH</a:t>
            </a:r>
            <a:endParaRPr lang="es-AR" sz="1200" b="1" dirty="0"/>
          </a:p>
        </p:txBody>
      </p:sp>
      <p:pic>
        <p:nvPicPr>
          <p:cNvPr id="12" name="11 Imagen" descr="IMG-20180805-WA0146.jpg"/>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000496" y="2000240"/>
            <a:ext cx="1214446" cy="121444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3" name="12 Imagen" descr="LOGO CULTIVANDO CONCIENCIA.jpg"/>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428728" y="1928802"/>
            <a:ext cx="1143008" cy="114520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4" name="13 Imagen" descr="LOGO DE ONG- texto_optimized.jpg"/>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6357950" y="1928802"/>
            <a:ext cx="1571636" cy="108073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5" name="14 CuadroTexto"/>
          <p:cNvSpPr txBox="1"/>
          <p:nvPr/>
        </p:nvSpPr>
        <p:spPr>
          <a:xfrm>
            <a:off x="571472" y="546067"/>
            <a:ext cx="8072494" cy="954107"/>
          </a:xfrm>
          <a:prstGeom prst="rect">
            <a:avLst/>
          </a:prstGeom>
          <a:noFill/>
        </p:spPr>
        <p:txBody>
          <a:bodyPr wrap="square" rtlCol="0">
            <a:spAutoFit/>
          </a:bodyPr>
          <a:lstStyle/>
          <a:p>
            <a:pPr algn="ctr"/>
            <a:r>
              <a:rPr lang="es-ES" sz="2800" dirty="0" smtClean="0"/>
              <a:t>Unir </a:t>
            </a:r>
            <a:r>
              <a:rPr lang="es-ES" sz="2800" b="1" dirty="0" smtClean="0">
                <a:effectLst>
                  <a:outerShdw blurRad="38100" dist="38100" dir="2700000" algn="tl">
                    <a:srgbClr val="000000">
                      <a:alpha val="43137"/>
                    </a:srgbClr>
                  </a:outerShdw>
                </a:effectLst>
              </a:rPr>
              <a:t>FUERZAS</a:t>
            </a:r>
          </a:p>
          <a:p>
            <a:pPr algn="ctr"/>
            <a:r>
              <a:rPr lang="es-ES" sz="2800" b="1" dirty="0" smtClean="0">
                <a:solidFill>
                  <a:srgbClr val="213D17"/>
                </a:solidFill>
                <a:effectLst>
                  <a:outerShdw blurRad="38100" dist="38100" dir="2700000" algn="tl">
                    <a:srgbClr val="000000">
                      <a:alpha val="43137"/>
                    </a:srgbClr>
                  </a:outerShdw>
                </a:effectLst>
              </a:rPr>
              <a:t>Por nuestro Derecho a la Salud</a:t>
            </a:r>
            <a:endParaRPr lang="es-AR" sz="2800" b="1" dirty="0">
              <a:solidFill>
                <a:srgbClr val="213D17"/>
              </a:solidFill>
              <a:effectLst>
                <a:outerShdw blurRad="38100" dist="38100" dir="2700000" algn="tl">
                  <a:srgbClr val="000000">
                    <a:alpha val="43137"/>
                  </a:srgbClr>
                </a:outerShdw>
              </a:effectLst>
            </a:endParaRPr>
          </a:p>
        </p:txBody>
      </p:sp>
      <p:pic>
        <p:nvPicPr>
          <p:cNvPr id="19" name="18 Imagen" descr="Screenshot_20180815-224648.png"/>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3000364" y="3429000"/>
            <a:ext cx="2959863" cy="2286016"/>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20" name="19 Flecha abajo"/>
          <p:cNvSpPr/>
          <p:nvPr/>
        </p:nvSpPr>
        <p:spPr>
          <a:xfrm>
            <a:off x="4286248" y="1428736"/>
            <a:ext cx="642942" cy="500066"/>
          </a:xfrm>
          <a:prstGeom prst="downArrow">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1" name="20 Flecha abajo"/>
          <p:cNvSpPr/>
          <p:nvPr/>
        </p:nvSpPr>
        <p:spPr>
          <a:xfrm rot="20085687">
            <a:off x="5581618" y="1487565"/>
            <a:ext cx="857256" cy="571504"/>
          </a:xfrm>
          <a:prstGeom prst="downArrow">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7" name="16 Flecha abajo"/>
          <p:cNvSpPr/>
          <p:nvPr/>
        </p:nvSpPr>
        <p:spPr>
          <a:xfrm rot="1868203">
            <a:off x="2657743" y="1462580"/>
            <a:ext cx="857256" cy="571504"/>
          </a:xfrm>
          <a:prstGeom prst="downArrow">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descr="Resultado de imagen para CANNABIS"/>
          <p:cNvPicPr>
            <a:picLocks noChangeAspect="1" noChangeArrowheads="1"/>
          </p:cNvPicPr>
          <p:nvPr/>
        </p:nvPicPr>
        <p:blipFill>
          <a:blip r:embed="rId2">
            <a:lum bright="60000" contrast="-65000"/>
          </a:blip>
          <a:srcRect/>
          <a:stretch>
            <a:fillRect/>
          </a:stretch>
        </p:blipFill>
        <p:spPr bwMode="auto">
          <a:xfrm>
            <a:off x="571472" y="500042"/>
            <a:ext cx="8001056" cy="5357850"/>
          </a:xfrm>
          <a:prstGeom prst="rect">
            <a:avLst/>
          </a:prstGeom>
          <a:noFill/>
        </p:spPr>
      </p:pic>
      <p:pic>
        <p:nvPicPr>
          <p:cNvPr id="96257" name="Picture 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00034" y="5929330"/>
            <a:ext cx="2571768" cy="428628"/>
          </a:xfrm>
          <a:prstGeom prst="rect">
            <a:avLst/>
          </a:prstGeom>
          <a:noFill/>
          <a:ln w="9525">
            <a:noFill/>
            <a:miter lim="800000"/>
            <a:headEnd/>
            <a:tailEnd/>
          </a:ln>
          <a:effectLst/>
        </p:spPr>
      </p:pic>
      <p:pic>
        <p:nvPicPr>
          <p:cNvPr id="6" name="Picture 1"/>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071802" y="5929330"/>
            <a:ext cx="2143140" cy="428628"/>
          </a:xfrm>
          <a:prstGeom prst="rect">
            <a:avLst/>
          </a:prstGeom>
          <a:noFill/>
          <a:ln w="9525">
            <a:noFill/>
            <a:miter lim="800000"/>
            <a:headEnd/>
            <a:tailEnd/>
          </a:ln>
          <a:effectLst/>
        </p:spPr>
      </p:pic>
      <p:sp>
        <p:nvSpPr>
          <p:cNvPr id="10" name="9 CuadroTexto"/>
          <p:cNvSpPr txBox="1"/>
          <p:nvPr/>
        </p:nvSpPr>
        <p:spPr>
          <a:xfrm>
            <a:off x="5395042" y="6143644"/>
            <a:ext cx="3250762" cy="276999"/>
          </a:xfrm>
          <a:prstGeom prst="rect">
            <a:avLst/>
          </a:prstGeom>
          <a:noFill/>
        </p:spPr>
        <p:txBody>
          <a:bodyPr wrap="none" rtlCol="0">
            <a:spAutoFit/>
          </a:bodyPr>
          <a:lstStyle/>
          <a:p>
            <a:pPr algn="r"/>
            <a:r>
              <a:rPr lang="es-AR" sz="1200" dirty="0" smtClean="0"/>
              <a:t>Martha Miravete Cicero- </a:t>
            </a:r>
            <a:r>
              <a:rPr lang="es-AR" sz="1200" b="1" dirty="0" smtClean="0"/>
              <a:t>@GMAFDDHH</a:t>
            </a:r>
            <a:endParaRPr lang="es-AR" sz="1200" b="1" dirty="0"/>
          </a:p>
        </p:txBody>
      </p:sp>
      <p:sp>
        <p:nvSpPr>
          <p:cNvPr id="7" name="6 CuadroTexto"/>
          <p:cNvSpPr txBox="1"/>
          <p:nvPr/>
        </p:nvSpPr>
        <p:spPr>
          <a:xfrm>
            <a:off x="642910" y="4429132"/>
            <a:ext cx="8072494" cy="1200329"/>
          </a:xfrm>
          <a:prstGeom prst="rect">
            <a:avLst/>
          </a:prstGeom>
          <a:noFill/>
        </p:spPr>
        <p:txBody>
          <a:bodyPr wrap="square" rtlCol="0">
            <a:spAutoFit/>
          </a:bodyPr>
          <a:lstStyle/>
          <a:p>
            <a:pPr algn="ctr"/>
            <a:r>
              <a:rPr lang="es-ES" sz="2400" b="1" dirty="0" smtClean="0"/>
              <a:t>www.grupodemujeres.org.ar </a:t>
            </a:r>
          </a:p>
          <a:p>
            <a:pPr algn="ctr"/>
            <a:r>
              <a:rPr lang="es-ES" sz="2400" dirty="0" err="1" smtClean="0"/>
              <a:t>Emial</a:t>
            </a:r>
            <a:r>
              <a:rPr lang="es-ES" sz="2400" dirty="0" smtClean="0"/>
              <a:t>: </a:t>
            </a:r>
            <a:r>
              <a:rPr lang="es-ES" sz="2400" b="1" dirty="0" smtClean="0"/>
              <a:t>denunciasddhh@gmail.com </a:t>
            </a:r>
          </a:p>
          <a:p>
            <a:pPr algn="ctr"/>
            <a:r>
              <a:rPr lang="es-ES" sz="2400" dirty="0" smtClean="0"/>
              <a:t>Teléfono: </a:t>
            </a:r>
            <a:r>
              <a:rPr lang="es-ES" sz="2400" b="1" dirty="0" smtClean="0"/>
              <a:t>011 – 43626881 </a:t>
            </a:r>
            <a:endParaRPr lang="es-AR" sz="2400" b="1" dirty="0"/>
          </a:p>
        </p:txBody>
      </p:sp>
      <p:pic>
        <p:nvPicPr>
          <p:cNvPr id="8" name="7 Imagen" descr="LOGO DE ONG- texto_optimized.jpg"/>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000364" y="1785926"/>
            <a:ext cx="3435818" cy="236264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9" name="8 CuadroTexto"/>
          <p:cNvSpPr txBox="1"/>
          <p:nvPr/>
        </p:nvSpPr>
        <p:spPr>
          <a:xfrm>
            <a:off x="1357290" y="714356"/>
            <a:ext cx="6786610" cy="1015663"/>
          </a:xfrm>
          <a:prstGeom prst="rect">
            <a:avLst/>
          </a:prstGeom>
          <a:noFill/>
        </p:spPr>
        <p:txBody>
          <a:bodyPr wrap="square" rtlCol="0">
            <a:spAutoFit/>
          </a:bodyPr>
          <a:lstStyle/>
          <a:p>
            <a:pPr algn="ctr"/>
            <a:r>
              <a:rPr lang="es-ES" sz="6000" b="1" dirty="0" smtClean="0">
                <a:solidFill>
                  <a:srgbClr val="213D17"/>
                </a:solidFill>
                <a:effectLst>
                  <a:outerShdw blurRad="38100" dist="38100" dir="2700000" algn="tl">
                    <a:srgbClr val="000000">
                      <a:alpha val="43137"/>
                    </a:srgbClr>
                  </a:outerShdw>
                </a:effectLst>
              </a:rPr>
              <a:t>GRACIAS…</a:t>
            </a:r>
            <a:endParaRPr lang="es-AR" sz="6000" b="1" dirty="0">
              <a:solidFill>
                <a:srgbClr val="213D17"/>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3 Rectángulo"/>
          <p:cNvSpPr/>
          <p:nvPr/>
        </p:nvSpPr>
        <p:spPr>
          <a:xfrm>
            <a:off x="785786" y="714356"/>
            <a:ext cx="7786742" cy="523220"/>
          </a:xfrm>
          <a:prstGeom prst="rect">
            <a:avLst/>
          </a:prstGeom>
        </p:spPr>
        <p:txBody>
          <a:bodyPr wrap="square">
            <a:spAutoFit/>
          </a:bodyPr>
          <a:lstStyle/>
          <a:p>
            <a:pPr algn="ctr"/>
            <a:r>
              <a:rPr lang="es-AR" sz="2800" b="1" dirty="0" smtClean="0">
                <a:solidFill>
                  <a:srgbClr val="213D17"/>
                </a:solidFill>
                <a:effectLst>
                  <a:outerShdw blurRad="38100" dist="38100" dir="2700000" algn="tl">
                    <a:srgbClr val="000000">
                      <a:alpha val="43137"/>
                    </a:srgbClr>
                  </a:outerShdw>
                </a:effectLst>
              </a:rPr>
              <a:t>DERECHOS DEL NIÑO</a:t>
            </a:r>
            <a:endParaRPr lang="es-AR" sz="3200" dirty="0">
              <a:effectLst>
                <a:outerShdw blurRad="38100" dist="38100" dir="2700000" algn="tl">
                  <a:srgbClr val="000000">
                    <a:alpha val="43137"/>
                  </a:srgbClr>
                </a:outerShdw>
              </a:effectLst>
            </a:endParaRPr>
          </a:p>
        </p:txBody>
      </p:sp>
      <p:pic>
        <p:nvPicPr>
          <p:cNvPr id="10" name="Picture 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00034" y="5929330"/>
            <a:ext cx="2571768" cy="428628"/>
          </a:xfrm>
          <a:prstGeom prst="rect">
            <a:avLst/>
          </a:prstGeom>
          <a:noFill/>
          <a:ln w="9525">
            <a:noFill/>
            <a:miter lim="800000"/>
            <a:headEnd/>
            <a:tailEnd/>
          </a:ln>
          <a:effectLst/>
        </p:spPr>
      </p:pic>
      <p:pic>
        <p:nvPicPr>
          <p:cNvPr id="11" name="Picture 1"/>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000364" y="5929330"/>
            <a:ext cx="2286016" cy="428628"/>
          </a:xfrm>
          <a:prstGeom prst="rect">
            <a:avLst/>
          </a:prstGeom>
          <a:noFill/>
          <a:ln w="9525">
            <a:noFill/>
            <a:miter lim="800000"/>
            <a:headEnd/>
            <a:tailEnd/>
          </a:ln>
          <a:effectLst/>
        </p:spPr>
      </p:pic>
      <p:sp>
        <p:nvSpPr>
          <p:cNvPr id="12" name="11 CuadroTexto"/>
          <p:cNvSpPr txBox="1"/>
          <p:nvPr/>
        </p:nvSpPr>
        <p:spPr>
          <a:xfrm>
            <a:off x="5395042" y="6143644"/>
            <a:ext cx="3250762" cy="276999"/>
          </a:xfrm>
          <a:prstGeom prst="rect">
            <a:avLst/>
          </a:prstGeom>
          <a:noFill/>
        </p:spPr>
        <p:txBody>
          <a:bodyPr wrap="none" rtlCol="0">
            <a:spAutoFit/>
          </a:bodyPr>
          <a:lstStyle/>
          <a:p>
            <a:pPr algn="r"/>
            <a:r>
              <a:rPr lang="es-AR" sz="1200" dirty="0" smtClean="0"/>
              <a:t>Martha Miravete Cicero- </a:t>
            </a:r>
            <a:r>
              <a:rPr lang="es-AR" sz="1200" b="1" dirty="0" smtClean="0"/>
              <a:t>@GMAFDDHH</a:t>
            </a:r>
            <a:endParaRPr lang="es-AR" sz="1200" b="1" dirty="0"/>
          </a:p>
        </p:txBody>
      </p:sp>
      <p:sp>
        <p:nvSpPr>
          <p:cNvPr id="13" name="12 Rectángulo"/>
          <p:cNvSpPr/>
          <p:nvPr/>
        </p:nvSpPr>
        <p:spPr>
          <a:xfrm>
            <a:off x="571472" y="1428736"/>
            <a:ext cx="7929618" cy="4401205"/>
          </a:xfrm>
          <a:prstGeom prst="rect">
            <a:avLst/>
          </a:prstGeom>
        </p:spPr>
        <p:txBody>
          <a:bodyPr wrap="square">
            <a:spAutoFit/>
          </a:bodyPr>
          <a:lstStyle/>
          <a:p>
            <a:pPr algn="ctr"/>
            <a:r>
              <a:rPr lang="es-AR" sz="2400" b="1" dirty="0" smtClean="0">
                <a:effectLst>
                  <a:outerShdw blurRad="38100" dist="38100" dir="2700000" algn="tl">
                    <a:srgbClr val="000000">
                      <a:alpha val="43137"/>
                    </a:srgbClr>
                  </a:outerShdw>
                </a:effectLst>
              </a:rPr>
              <a:t>CONVENCIÓN INTERNACIONAL</a:t>
            </a:r>
          </a:p>
          <a:p>
            <a:pPr algn="ctr"/>
            <a:r>
              <a:rPr lang="es-AR" sz="2400" b="1" dirty="0" smtClean="0">
                <a:effectLst>
                  <a:outerShdw blurRad="38100" dist="38100" dir="2700000" algn="tl">
                    <a:srgbClr val="000000">
                      <a:alpha val="43137"/>
                    </a:srgbClr>
                  </a:outerShdw>
                </a:effectLst>
              </a:rPr>
              <a:t> SOBRE LOS DERECHOS DEL NIÑO</a:t>
            </a:r>
          </a:p>
          <a:p>
            <a:pPr algn="ctr"/>
            <a:endParaRPr lang="es-AR" sz="2400" b="1" dirty="0" smtClean="0"/>
          </a:p>
          <a:p>
            <a:r>
              <a:rPr lang="es-AR" sz="2000" dirty="0" smtClean="0"/>
              <a:t>de jerarquía </a:t>
            </a:r>
            <a:r>
              <a:rPr lang="es-AR" sz="2400" b="1" dirty="0" smtClean="0">
                <a:effectLst>
                  <a:outerShdw blurRad="38100" dist="38100" dir="2700000" algn="tl">
                    <a:srgbClr val="000000">
                      <a:alpha val="43137"/>
                    </a:srgbClr>
                  </a:outerShdw>
                </a:effectLst>
              </a:rPr>
              <a:t>CONSTITUCIONAL NACIONAL</a:t>
            </a:r>
          </a:p>
          <a:p>
            <a:r>
              <a:rPr lang="es-AR" sz="2000" dirty="0" smtClean="0"/>
              <a:t>(art. 75 inc. 22 CN) establece en su </a:t>
            </a:r>
            <a:r>
              <a:rPr lang="es-AR" sz="2000" b="1" dirty="0" smtClean="0"/>
              <a:t>art 23</a:t>
            </a:r>
            <a:r>
              <a:rPr lang="es-AR" sz="2000" dirty="0" smtClean="0"/>
              <a:t> dice: </a:t>
            </a:r>
          </a:p>
          <a:p>
            <a:endParaRPr lang="es-AR" sz="2000" dirty="0" smtClean="0"/>
          </a:p>
          <a:p>
            <a:pPr algn="just"/>
            <a:r>
              <a:rPr lang="es-AR" sz="2000" dirty="0" smtClean="0"/>
              <a:t> “</a:t>
            </a:r>
            <a:r>
              <a:rPr lang="es-AR" sz="2400" b="1" i="1" dirty="0" smtClean="0"/>
              <a:t>que el niño mental o físicamente impedido </a:t>
            </a:r>
            <a:r>
              <a:rPr lang="es-AR" sz="2400" b="1" i="1" dirty="0" smtClean="0">
                <a:effectLst>
                  <a:outerShdw blurRad="38100" dist="38100" dir="2700000" algn="tl">
                    <a:srgbClr val="000000">
                      <a:alpha val="43137"/>
                    </a:srgbClr>
                  </a:outerShdw>
                </a:effectLst>
              </a:rPr>
              <a:t>deberá disfrutar de una vida plena y decente en condiciones que aseguren su dignidad</a:t>
            </a:r>
            <a:r>
              <a:rPr lang="es-AR" sz="2400" b="1" i="1" dirty="0" smtClean="0"/>
              <a:t>, </a:t>
            </a:r>
          </a:p>
          <a:p>
            <a:pPr algn="just"/>
            <a:r>
              <a:rPr lang="es-AR" sz="2400" b="1" i="1" dirty="0" smtClean="0"/>
              <a:t>le permitan llegar a bastarse a sí  mismo y faciliten la participación activa del niño en la comunidad</a:t>
            </a:r>
            <a:r>
              <a:rPr lang="es-AR" sz="2400" dirty="0" smtClean="0"/>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257" name="Picture 1"/>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00034" y="5929330"/>
            <a:ext cx="2571768" cy="428628"/>
          </a:xfrm>
          <a:prstGeom prst="rect">
            <a:avLst/>
          </a:prstGeom>
          <a:noFill/>
          <a:ln w="9525">
            <a:noFill/>
            <a:miter lim="800000"/>
            <a:headEnd/>
            <a:tailEnd/>
          </a:ln>
          <a:effectLst/>
        </p:spPr>
      </p:pic>
      <p:pic>
        <p:nvPicPr>
          <p:cNvPr id="6" name="Picture 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071802" y="5929330"/>
            <a:ext cx="2143140" cy="428628"/>
          </a:xfrm>
          <a:prstGeom prst="rect">
            <a:avLst/>
          </a:prstGeom>
          <a:noFill/>
          <a:ln w="9525">
            <a:noFill/>
            <a:miter lim="800000"/>
            <a:headEnd/>
            <a:tailEnd/>
          </a:ln>
          <a:effectLst/>
        </p:spPr>
      </p:pic>
      <p:sp>
        <p:nvSpPr>
          <p:cNvPr id="9" name="8 CuadroTexto"/>
          <p:cNvSpPr txBox="1"/>
          <p:nvPr/>
        </p:nvSpPr>
        <p:spPr>
          <a:xfrm>
            <a:off x="571472" y="642918"/>
            <a:ext cx="8072494" cy="523220"/>
          </a:xfrm>
          <a:prstGeom prst="rect">
            <a:avLst/>
          </a:prstGeom>
          <a:noFill/>
        </p:spPr>
        <p:txBody>
          <a:bodyPr wrap="square" rtlCol="0">
            <a:spAutoFit/>
          </a:bodyPr>
          <a:lstStyle/>
          <a:p>
            <a:pPr algn="ctr"/>
            <a:r>
              <a:rPr lang="es-AR" sz="2800" b="1" dirty="0" smtClean="0">
                <a:solidFill>
                  <a:srgbClr val="213D17"/>
                </a:solidFill>
                <a:effectLst>
                  <a:outerShdw blurRad="38100" dist="38100" dir="2700000" algn="tl">
                    <a:srgbClr val="000000">
                      <a:alpha val="43137"/>
                    </a:srgbClr>
                  </a:outerShdw>
                </a:effectLst>
              </a:rPr>
              <a:t>GARANTÍAS INDIVIDUALES </a:t>
            </a:r>
          </a:p>
        </p:txBody>
      </p:sp>
      <p:sp>
        <p:nvSpPr>
          <p:cNvPr id="10" name="9 CuadroTexto"/>
          <p:cNvSpPr txBox="1"/>
          <p:nvPr/>
        </p:nvSpPr>
        <p:spPr>
          <a:xfrm>
            <a:off x="5395042" y="6143644"/>
            <a:ext cx="3250762" cy="276999"/>
          </a:xfrm>
          <a:prstGeom prst="rect">
            <a:avLst/>
          </a:prstGeom>
          <a:noFill/>
        </p:spPr>
        <p:txBody>
          <a:bodyPr wrap="none" rtlCol="0">
            <a:spAutoFit/>
          </a:bodyPr>
          <a:lstStyle/>
          <a:p>
            <a:pPr algn="r"/>
            <a:r>
              <a:rPr lang="es-AR" sz="1200" dirty="0" smtClean="0"/>
              <a:t>Martha Miravete Cicero- </a:t>
            </a:r>
            <a:r>
              <a:rPr lang="es-AR" sz="1200" b="1" dirty="0" smtClean="0"/>
              <a:t>@GMAFDDHH</a:t>
            </a:r>
            <a:endParaRPr lang="es-AR" sz="1200" b="1" dirty="0"/>
          </a:p>
        </p:txBody>
      </p:sp>
      <p:sp>
        <p:nvSpPr>
          <p:cNvPr id="7" name="6 Rectángulo"/>
          <p:cNvSpPr/>
          <p:nvPr/>
        </p:nvSpPr>
        <p:spPr>
          <a:xfrm>
            <a:off x="785786" y="1285860"/>
            <a:ext cx="7643866" cy="4339650"/>
          </a:xfrm>
          <a:prstGeom prst="rect">
            <a:avLst/>
          </a:prstGeom>
        </p:spPr>
        <p:txBody>
          <a:bodyPr wrap="square">
            <a:spAutoFit/>
          </a:bodyPr>
          <a:lstStyle/>
          <a:p>
            <a:r>
              <a:rPr lang="es-AR" sz="2400" dirty="0" smtClean="0"/>
              <a:t>Existen y protegen a los individuos por el solo hecho de estar consagradas en la Constitución y las leyes reglamentarias, las cuales solo son requeridas para establecer ‘en qué casos y con qué justificativos podrá procederse a su allanamiento y ocupación…</a:t>
            </a:r>
          </a:p>
          <a:p>
            <a:endParaRPr lang="es-AR" sz="2800" dirty="0" smtClean="0"/>
          </a:p>
          <a:p>
            <a:r>
              <a:rPr lang="es-AR" sz="2800" dirty="0" smtClean="0"/>
              <a:t>como dice el </a:t>
            </a:r>
            <a:r>
              <a:rPr lang="es-AR" sz="2800" b="1" dirty="0" smtClean="0">
                <a:effectLst>
                  <a:outerShdw blurRad="38100" dist="38100" dir="2700000" algn="tl">
                    <a:srgbClr val="000000">
                      <a:alpha val="43137"/>
                    </a:srgbClr>
                  </a:outerShdw>
                </a:effectLst>
              </a:rPr>
              <a:t>art. 18 de la Constitución Nacional</a:t>
            </a:r>
          </a:p>
          <a:p>
            <a:endParaRPr lang="es-AR" sz="2800" dirty="0" smtClean="0"/>
          </a:p>
          <a:p>
            <a:r>
              <a:rPr lang="es-AR" sz="2000" dirty="0" smtClean="0"/>
              <a:t>(CSJN, Fallos,239:459; LL,89-531; JA,1958-II-476)</a:t>
            </a:r>
            <a:endParaRPr lang="es-AR" sz="2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257" name="Picture 1"/>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00034" y="5929330"/>
            <a:ext cx="2571768" cy="428628"/>
          </a:xfrm>
          <a:prstGeom prst="rect">
            <a:avLst/>
          </a:prstGeom>
          <a:noFill/>
          <a:ln w="9525">
            <a:noFill/>
            <a:miter lim="800000"/>
            <a:headEnd/>
            <a:tailEnd/>
          </a:ln>
          <a:effectLst/>
        </p:spPr>
      </p:pic>
      <p:pic>
        <p:nvPicPr>
          <p:cNvPr id="6" name="Picture 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071802" y="5929330"/>
            <a:ext cx="2143140" cy="428628"/>
          </a:xfrm>
          <a:prstGeom prst="rect">
            <a:avLst/>
          </a:prstGeom>
          <a:noFill/>
          <a:ln w="9525">
            <a:noFill/>
            <a:miter lim="800000"/>
            <a:headEnd/>
            <a:tailEnd/>
          </a:ln>
          <a:effectLst/>
        </p:spPr>
      </p:pic>
      <p:sp>
        <p:nvSpPr>
          <p:cNvPr id="9" name="8 CuadroTexto"/>
          <p:cNvSpPr txBox="1"/>
          <p:nvPr/>
        </p:nvSpPr>
        <p:spPr>
          <a:xfrm>
            <a:off x="571472" y="571480"/>
            <a:ext cx="8072494" cy="523220"/>
          </a:xfrm>
          <a:prstGeom prst="rect">
            <a:avLst/>
          </a:prstGeom>
          <a:noFill/>
        </p:spPr>
        <p:txBody>
          <a:bodyPr wrap="square" rtlCol="0">
            <a:spAutoFit/>
          </a:bodyPr>
          <a:lstStyle/>
          <a:p>
            <a:pPr algn="ctr"/>
            <a:r>
              <a:rPr lang="es-AR" sz="2800" b="1" dirty="0" smtClean="0">
                <a:effectLst>
                  <a:outerShdw blurRad="38100" dist="38100" dir="2700000" algn="tl">
                    <a:srgbClr val="000000">
                      <a:alpha val="43137"/>
                    </a:srgbClr>
                  </a:outerShdw>
                </a:effectLst>
              </a:rPr>
              <a:t>Art. 18 de la Constitución Nacional </a:t>
            </a:r>
          </a:p>
        </p:txBody>
      </p:sp>
      <p:sp>
        <p:nvSpPr>
          <p:cNvPr id="10" name="9 CuadroTexto"/>
          <p:cNvSpPr txBox="1"/>
          <p:nvPr/>
        </p:nvSpPr>
        <p:spPr>
          <a:xfrm>
            <a:off x="5395042" y="6143644"/>
            <a:ext cx="3250762" cy="276999"/>
          </a:xfrm>
          <a:prstGeom prst="rect">
            <a:avLst/>
          </a:prstGeom>
          <a:noFill/>
        </p:spPr>
        <p:txBody>
          <a:bodyPr wrap="none" rtlCol="0">
            <a:spAutoFit/>
          </a:bodyPr>
          <a:lstStyle/>
          <a:p>
            <a:pPr algn="r"/>
            <a:r>
              <a:rPr lang="es-AR" sz="1200" dirty="0" smtClean="0"/>
              <a:t>Martha Miravete Cicero- </a:t>
            </a:r>
            <a:r>
              <a:rPr lang="es-AR" sz="1200" b="1" dirty="0" smtClean="0"/>
              <a:t>@GMAFDDHH</a:t>
            </a:r>
            <a:endParaRPr lang="es-AR" sz="1200" b="1" dirty="0"/>
          </a:p>
        </p:txBody>
      </p:sp>
      <p:sp>
        <p:nvSpPr>
          <p:cNvPr id="8" name="7 Rectángulo"/>
          <p:cNvSpPr/>
          <p:nvPr/>
        </p:nvSpPr>
        <p:spPr>
          <a:xfrm>
            <a:off x="785786" y="1285860"/>
            <a:ext cx="7786742" cy="4437489"/>
          </a:xfrm>
          <a:prstGeom prst="rect">
            <a:avLst/>
          </a:prstGeom>
        </p:spPr>
        <p:txBody>
          <a:bodyPr wrap="square">
            <a:spAutoFit/>
          </a:bodyPr>
          <a:lstStyle/>
          <a:p>
            <a:r>
              <a:rPr lang="es-AR" sz="2000" i="1" dirty="0" smtClean="0"/>
              <a:t>“Ningún habitante de la Nación puede </a:t>
            </a:r>
            <a:r>
              <a:rPr lang="es-AR" sz="2000" b="1" i="1" dirty="0" smtClean="0"/>
              <a:t>ser penado </a:t>
            </a:r>
          </a:p>
          <a:p>
            <a:r>
              <a:rPr lang="es-AR" sz="2000" b="1" i="1" dirty="0" smtClean="0"/>
              <a:t>sin juicio previo fundado en ley anterior </a:t>
            </a:r>
          </a:p>
          <a:p>
            <a:r>
              <a:rPr lang="es-AR" sz="2000" b="1" i="1" dirty="0" smtClean="0"/>
              <a:t>al hecho del proceso</a:t>
            </a:r>
            <a:endParaRPr lang="es-AR" sz="2000" i="1" dirty="0" smtClean="0"/>
          </a:p>
          <a:p>
            <a:endParaRPr lang="es-AR" sz="1100" i="1" dirty="0" smtClean="0"/>
          </a:p>
          <a:p>
            <a:r>
              <a:rPr lang="es-AR" sz="2000" b="1" i="1" dirty="0" smtClean="0"/>
              <a:t>ni juzgado por comisiones especiales</a:t>
            </a:r>
            <a:r>
              <a:rPr lang="es-AR" sz="2000" i="1" dirty="0" smtClean="0"/>
              <a:t>, o sacado de los jueces designados por la ley antes del hecho de la causa.</a:t>
            </a:r>
          </a:p>
          <a:p>
            <a:r>
              <a:rPr lang="es-AR" sz="2000" i="1" dirty="0" smtClean="0"/>
              <a:t> </a:t>
            </a:r>
          </a:p>
          <a:p>
            <a:r>
              <a:rPr lang="es-AR" sz="2000" b="1" i="1" dirty="0" smtClean="0"/>
              <a:t>Nadie puede ser obligado a declarar contra sí mismo</a:t>
            </a:r>
            <a:r>
              <a:rPr lang="es-AR" sz="2000" i="1" dirty="0" smtClean="0"/>
              <a:t>;</a:t>
            </a:r>
          </a:p>
          <a:p>
            <a:r>
              <a:rPr lang="es-AR" sz="2000" i="1" dirty="0" smtClean="0"/>
              <a:t>ni arrestado sino en virtud de orden escrita de autoridad competente. </a:t>
            </a:r>
          </a:p>
          <a:p>
            <a:endParaRPr lang="es-AR" sz="1100" i="1" dirty="0" smtClean="0"/>
          </a:p>
          <a:p>
            <a:r>
              <a:rPr lang="es-AR" sz="2000" i="1" dirty="0" smtClean="0"/>
              <a:t>Es inviolable la defensa en juicio de la persona y de los derechos. El domicilio es inviolable, como también la correspondencia epistolar y los papeles privados…”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Resultado de imagen para CANNABIS"/>
          <p:cNvPicPr>
            <a:picLocks noChangeAspect="1" noChangeArrowheads="1"/>
          </p:cNvPicPr>
          <p:nvPr/>
        </p:nvPicPr>
        <p:blipFill>
          <a:blip r:embed="rId2">
            <a:lum bright="60000" contrast="-65000"/>
          </a:blip>
          <a:srcRect/>
          <a:stretch>
            <a:fillRect/>
          </a:stretch>
        </p:blipFill>
        <p:spPr bwMode="auto">
          <a:xfrm>
            <a:off x="571472" y="500042"/>
            <a:ext cx="8001056" cy="53578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96257" name="Picture 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00034" y="5929330"/>
            <a:ext cx="2571768" cy="428628"/>
          </a:xfrm>
          <a:prstGeom prst="rect">
            <a:avLst/>
          </a:prstGeom>
          <a:noFill/>
          <a:ln w="9525">
            <a:noFill/>
            <a:miter lim="800000"/>
            <a:headEnd/>
            <a:tailEnd/>
          </a:ln>
          <a:effectLst/>
        </p:spPr>
      </p:pic>
      <p:pic>
        <p:nvPicPr>
          <p:cNvPr id="6" name="Picture 1"/>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071802" y="5929330"/>
            <a:ext cx="2143140" cy="428628"/>
          </a:xfrm>
          <a:prstGeom prst="rect">
            <a:avLst/>
          </a:prstGeom>
          <a:noFill/>
          <a:ln w="9525">
            <a:noFill/>
            <a:miter lim="800000"/>
            <a:headEnd/>
            <a:tailEnd/>
          </a:ln>
          <a:effectLst/>
        </p:spPr>
      </p:pic>
      <p:sp>
        <p:nvSpPr>
          <p:cNvPr id="10" name="9 CuadroTexto"/>
          <p:cNvSpPr txBox="1"/>
          <p:nvPr/>
        </p:nvSpPr>
        <p:spPr>
          <a:xfrm>
            <a:off x="5395042" y="6143644"/>
            <a:ext cx="3250762" cy="276999"/>
          </a:xfrm>
          <a:prstGeom prst="rect">
            <a:avLst/>
          </a:prstGeom>
          <a:noFill/>
        </p:spPr>
        <p:txBody>
          <a:bodyPr wrap="none" rtlCol="0">
            <a:spAutoFit/>
          </a:bodyPr>
          <a:lstStyle/>
          <a:p>
            <a:pPr algn="r"/>
            <a:r>
              <a:rPr lang="es-AR" sz="1200" dirty="0" smtClean="0"/>
              <a:t>Martha Miravete Cicero- </a:t>
            </a:r>
            <a:r>
              <a:rPr lang="es-AR" sz="1200" b="1" dirty="0" smtClean="0"/>
              <a:t>@GMAFDDHH</a:t>
            </a:r>
            <a:endParaRPr lang="es-AR" sz="1200" b="1" dirty="0"/>
          </a:p>
        </p:txBody>
      </p:sp>
      <p:sp>
        <p:nvSpPr>
          <p:cNvPr id="7" name="6 Rectángulo"/>
          <p:cNvSpPr/>
          <p:nvPr/>
        </p:nvSpPr>
        <p:spPr>
          <a:xfrm>
            <a:off x="571472" y="714356"/>
            <a:ext cx="8072494" cy="5386090"/>
          </a:xfrm>
          <a:prstGeom prst="rect">
            <a:avLst/>
          </a:prstGeom>
        </p:spPr>
        <p:txBody>
          <a:bodyPr wrap="square">
            <a:spAutoFit/>
          </a:bodyPr>
          <a:lstStyle/>
          <a:p>
            <a:r>
              <a:rPr lang="es-AR" dirty="0" smtClean="0"/>
              <a:t>En la  </a:t>
            </a:r>
            <a:r>
              <a:rPr lang="es-AR" sz="2800" b="1" dirty="0" smtClean="0">
                <a:effectLst>
                  <a:outerShdw blurRad="38100" dist="38100" dir="2700000" algn="tl">
                    <a:srgbClr val="000000">
                      <a:alpha val="43137"/>
                    </a:srgbClr>
                  </a:outerShdw>
                </a:effectLst>
              </a:rPr>
              <a:t>LEY 27.350 </a:t>
            </a:r>
            <a:r>
              <a:rPr lang="es-AR" dirty="0" smtClean="0"/>
              <a:t>el </a:t>
            </a:r>
            <a:r>
              <a:rPr lang="es-AR" b="1" dirty="0" smtClean="0"/>
              <a:t>Congreso de la Nación </a:t>
            </a:r>
            <a:r>
              <a:rPr lang="es-AR" dirty="0" smtClean="0"/>
              <a:t>autorizó </a:t>
            </a:r>
          </a:p>
          <a:p>
            <a:endParaRPr lang="es-AR" dirty="0" smtClean="0"/>
          </a:p>
          <a:p>
            <a:r>
              <a:rPr lang="es-AR" sz="2000" b="1" dirty="0" smtClean="0"/>
              <a:t>“</a:t>
            </a:r>
            <a:r>
              <a:rPr lang="es-AR" sz="2400" b="1" i="1" dirty="0" smtClean="0">
                <a:effectLst>
                  <a:outerShdw blurRad="38100" dist="38100" dir="2700000" algn="tl">
                    <a:srgbClr val="000000">
                      <a:alpha val="43137"/>
                    </a:srgbClr>
                  </a:outerShdw>
                </a:effectLst>
              </a:rPr>
              <a:t>En el derecho argentino el Uso Medicinal de la Planta de Cannabis y sus derivados</a:t>
            </a:r>
            <a:r>
              <a:rPr lang="es-AR" sz="2000" dirty="0" smtClean="0"/>
              <a:t>”.</a:t>
            </a:r>
          </a:p>
          <a:p>
            <a:endParaRPr lang="es-AR" dirty="0" smtClean="0"/>
          </a:p>
          <a:p>
            <a:pPr lvl="0" algn="just"/>
            <a:r>
              <a:rPr lang="es-AR" dirty="0" smtClean="0"/>
              <a:t>El </a:t>
            </a:r>
            <a:r>
              <a:rPr lang="es-AR" b="1" dirty="0" smtClean="0"/>
              <a:t>art. 2</a:t>
            </a:r>
            <a:r>
              <a:rPr lang="es-AR" dirty="0" smtClean="0"/>
              <a:t>  - se crea </a:t>
            </a:r>
          </a:p>
          <a:p>
            <a:pPr lvl="0" algn="just"/>
            <a:r>
              <a:rPr lang="es-AR" dirty="0" smtClean="0"/>
              <a:t>el “</a:t>
            </a:r>
            <a:r>
              <a:rPr lang="es-AR" sz="2000" b="1" i="1" dirty="0" smtClean="0"/>
              <a:t>Programa Nacional para el Estudio y la Investigación del Uso Medicinal de la Planta de Cannabis, sus derivados y tratamientos no convencionales”, en la órbita del Ministerio de Salud</a:t>
            </a:r>
          </a:p>
          <a:p>
            <a:pPr lvl="0" algn="just"/>
            <a:endParaRPr lang="es-AR" b="1" i="1" dirty="0" smtClean="0"/>
          </a:p>
          <a:p>
            <a:pPr lvl="0"/>
            <a:r>
              <a:rPr lang="es-AR" i="1" dirty="0" smtClean="0"/>
              <a:t>OBJETIVOS DEL PROGRAMA </a:t>
            </a:r>
          </a:p>
          <a:p>
            <a:pPr lvl="0"/>
            <a:r>
              <a:rPr lang="es-AR" sz="2000" i="1" dirty="0" smtClean="0"/>
              <a:t>“</a:t>
            </a:r>
            <a:r>
              <a:rPr lang="es-AR" sz="2000" b="1" i="1" dirty="0" smtClean="0"/>
              <a:t>Garantizar el acceso gratuito al aceite de cáñamo y demás derivados del cannabis a toda persona que se incorpore al programa, en las condiciones que establezca la reglamentación”.</a:t>
            </a:r>
          </a:p>
          <a:p>
            <a:pPr lvl="0"/>
            <a:endParaRPr lang="es-AR"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Resultado de imagen para CANNABIS"/>
          <p:cNvPicPr>
            <a:picLocks noChangeAspect="1" noChangeArrowheads="1"/>
          </p:cNvPicPr>
          <p:nvPr/>
        </p:nvPicPr>
        <p:blipFill>
          <a:blip r:embed="rId2">
            <a:lum bright="60000" contrast="-65000"/>
          </a:blip>
          <a:srcRect/>
          <a:stretch>
            <a:fillRect/>
          </a:stretch>
        </p:blipFill>
        <p:spPr bwMode="auto">
          <a:xfrm>
            <a:off x="571472" y="500042"/>
            <a:ext cx="8001056" cy="52864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96257" name="Picture 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00034" y="5929330"/>
            <a:ext cx="2571768" cy="428628"/>
          </a:xfrm>
          <a:prstGeom prst="rect">
            <a:avLst/>
          </a:prstGeom>
          <a:noFill/>
          <a:ln w="9525">
            <a:noFill/>
            <a:miter lim="800000"/>
            <a:headEnd/>
            <a:tailEnd/>
          </a:ln>
          <a:effectLst/>
        </p:spPr>
      </p:pic>
      <p:pic>
        <p:nvPicPr>
          <p:cNvPr id="6" name="Picture 1"/>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071802" y="5929330"/>
            <a:ext cx="2143140" cy="428628"/>
          </a:xfrm>
          <a:prstGeom prst="rect">
            <a:avLst/>
          </a:prstGeom>
          <a:noFill/>
          <a:ln w="9525">
            <a:noFill/>
            <a:miter lim="800000"/>
            <a:headEnd/>
            <a:tailEnd/>
          </a:ln>
          <a:effectLst/>
        </p:spPr>
      </p:pic>
      <p:sp>
        <p:nvSpPr>
          <p:cNvPr id="10" name="9 CuadroTexto"/>
          <p:cNvSpPr txBox="1"/>
          <p:nvPr/>
        </p:nvSpPr>
        <p:spPr>
          <a:xfrm>
            <a:off x="5395042" y="6143644"/>
            <a:ext cx="3250762" cy="276999"/>
          </a:xfrm>
          <a:prstGeom prst="rect">
            <a:avLst/>
          </a:prstGeom>
          <a:noFill/>
        </p:spPr>
        <p:txBody>
          <a:bodyPr wrap="none" rtlCol="0">
            <a:spAutoFit/>
          </a:bodyPr>
          <a:lstStyle/>
          <a:p>
            <a:pPr algn="r"/>
            <a:r>
              <a:rPr lang="es-AR" sz="1200" dirty="0" smtClean="0"/>
              <a:t>Martha Miravete Cicero- </a:t>
            </a:r>
            <a:r>
              <a:rPr lang="es-AR" sz="1200" b="1" dirty="0" smtClean="0"/>
              <a:t>@GMAFDDHH</a:t>
            </a:r>
            <a:endParaRPr lang="es-AR" sz="1200" b="1" dirty="0"/>
          </a:p>
        </p:txBody>
      </p:sp>
      <p:sp>
        <p:nvSpPr>
          <p:cNvPr id="7" name="6 Rectángulo"/>
          <p:cNvSpPr/>
          <p:nvPr/>
        </p:nvSpPr>
        <p:spPr>
          <a:xfrm>
            <a:off x="714348" y="642918"/>
            <a:ext cx="7786742" cy="5867520"/>
          </a:xfrm>
          <a:prstGeom prst="rect">
            <a:avLst/>
          </a:prstGeom>
        </p:spPr>
        <p:txBody>
          <a:bodyPr wrap="square">
            <a:spAutoFit/>
          </a:bodyPr>
          <a:lstStyle/>
          <a:p>
            <a:pPr lvl="0"/>
            <a:r>
              <a:rPr lang="es-AR" dirty="0" smtClean="0"/>
              <a:t>En la  </a:t>
            </a:r>
            <a:r>
              <a:rPr lang="es-AR" sz="2400" b="1" dirty="0" smtClean="0">
                <a:effectLst>
                  <a:outerShdw blurRad="38100" dist="38100" dir="2700000" algn="tl">
                    <a:srgbClr val="000000">
                      <a:alpha val="43137"/>
                    </a:srgbClr>
                  </a:outerShdw>
                </a:effectLst>
              </a:rPr>
              <a:t>LEY 27.350 </a:t>
            </a:r>
            <a:endParaRPr lang="es-AR" b="1" dirty="0" smtClean="0">
              <a:effectLst>
                <a:outerShdw blurRad="38100" dist="38100" dir="2700000" algn="tl">
                  <a:srgbClr val="000000">
                    <a:alpha val="43137"/>
                  </a:srgbClr>
                </a:outerShdw>
              </a:effectLst>
            </a:endParaRPr>
          </a:p>
          <a:p>
            <a:pPr lvl="0" algn="just"/>
            <a:r>
              <a:rPr lang="es-AR" b="1" dirty="0" smtClean="0"/>
              <a:t>El art. 3  - </a:t>
            </a:r>
            <a:r>
              <a:rPr lang="es-AR" sz="2000" b="1" dirty="0" smtClean="0"/>
              <a:t>“</a:t>
            </a:r>
            <a:r>
              <a:rPr lang="es-AR" sz="2000" b="1" i="1" dirty="0" smtClean="0">
                <a:effectLst>
                  <a:outerShdw blurRad="38100" dist="38100" dir="2700000" algn="tl">
                    <a:srgbClr val="000000">
                      <a:alpha val="43137"/>
                    </a:srgbClr>
                  </a:outerShdw>
                </a:effectLst>
              </a:rPr>
              <a:t>propiciar la participación e incorporación voluntaria</a:t>
            </a:r>
            <a:r>
              <a:rPr lang="es-AR" sz="2000" b="1" i="1" dirty="0" smtClean="0"/>
              <a:t> de los pacientes que presenten las patologías que la autoridad de aplicación determine y/o el profesional médico de hospital público indique, y de sus familiares, </a:t>
            </a:r>
          </a:p>
          <a:p>
            <a:pPr lvl="0" algn="just"/>
            <a:r>
              <a:rPr lang="es-AR" sz="2000" i="1" u="sng" dirty="0" smtClean="0"/>
              <a:t>quienes podrán aportar </a:t>
            </a:r>
            <a:r>
              <a:rPr lang="es-AR" sz="2000" i="1" u="sng" dirty="0" smtClean="0">
                <a:effectLst>
                  <a:outerShdw blurRad="38100" dist="38100" dir="2700000" algn="tl">
                    <a:srgbClr val="000000">
                      <a:alpha val="43137"/>
                    </a:srgbClr>
                  </a:outerShdw>
                </a:effectLst>
              </a:rPr>
              <a:t>su experiencia, conocimiento empírico, vivencias y métodos utilizados para su autocuidado. </a:t>
            </a:r>
          </a:p>
          <a:p>
            <a:pPr lvl="0"/>
            <a:endParaRPr lang="es-AR" sz="2000" dirty="0" smtClean="0"/>
          </a:p>
          <a:p>
            <a:pPr lvl="0" algn="just"/>
            <a:r>
              <a:rPr lang="es-AR" sz="2000" dirty="0" smtClean="0"/>
              <a:t>El </a:t>
            </a:r>
            <a:r>
              <a:rPr lang="es-AR" sz="2000" b="1" dirty="0" smtClean="0"/>
              <a:t>art. 6</a:t>
            </a:r>
            <a:r>
              <a:rPr lang="es-AR" sz="2000" dirty="0" smtClean="0"/>
              <a:t> del </a:t>
            </a:r>
            <a:r>
              <a:rPr lang="es-AR" sz="2400" b="1" dirty="0" smtClean="0">
                <a:effectLst>
                  <a:outerShdw blurRad="38100" dist="38100" dir="2700000" algn="tl">
                    <a:srgbClr val="000000">
                      <a:alpha val="43137"/>
                    </a:srgbClr>
                  </a:outerShdw>
                </a:effectLst>
              </a:rPr>
              <a:t>Decreto Reglamentario 738/2017</a:t>
            </a:r>
            <a:r>
              <a:rPr lang="es-AR" sz="2400" dirty="0" smtClean="0">
                <a:effectLst>
                  <a:outerShdw blurRad="38100" dist="38100" dir="2700000" algn="tl">
                    <a:srgbClr val="000000">
                      <a:alpha val="43137"/>
                    </a:srgbClr>
                  </a:outerShdw>
                </a:effectLst>
              </a:rPr>
              <a:t> </a:t>
            </a:r>
            <a:endParaRPr lang="es-AR" sz="2000" dirty="0" smtClean="0">
              <a:effectLst>
                <a:outerShdw blurRad="38100" dist="38100" dir="2700000" algn="tl">
                  <a:srgbClr val="000000">
                    <a:alpha val="43137"/>
                  </a:srgbClr>
                </a:outerShdw>
              </a:effectLst>
            </a:endParaRPr>
          </a:p>
          <a:p>
            <a:pPr lvl="0" algn="just"/>
            <a:r>
              <a:rPr lang="es-AR" sz="2000" u="sng" dirty="0" smtClean="0">
                <a:effectLst>
                  <a:outerShdw blurRad="38100" dist="38100" dir="2700000" algn="tl">
                    <a:srgbClr val="000000">
                      <a:alpha val="43137"/>
                    </a:srgbClr>
                  </a:outerShdw>
                </a:effectLst>
              </a:rPr>
              <a:t>AUTORIZA</a:t>
            </a:r>
            <a:r>
              <a:rPr lang="es-AR" sz="2000" dirty="0" smtClean="0"/>
              <a:t> al CONSEJO NACIONAL DE INVESTIGACIONES CIENTÍFICAS Y TÉCNICAS (</a:t>
            </a:r>
            <a:r>
              <a:rPr lang="es-AR" sz="2000" b="1" dirty="0" smtClean="0"/>
              <a:t>CONICET</a:t>
            </a:r>
            <a:r>
              <a:rPr lang="es-AR" sz="2000" dirty="0" smtClean="0"/>
              <a:t>) y al INSTITUTO NACIONAL DE TECNOLOGÍA AGROPECUARIA (</a:t>
            </a:r>
            <a:r>
              <a:rPr lang="es-AR" sz="2000" b="1" dirty="0" smtClean="0"/>
              <a:t>INTA</a:t>
            </a:r>
            <a:r>
              <a:rPr lang="es-AR" sz="2000" dirty="0" smtClean="0"/>
              <a:t>)</a:t>
            </a:r>
          </a:p>
          <a:p>
            <a:pPr lvl="0" algn="just"/>
            <a:r>
              <a:rPr lang="es-AR" sz="2000" b="1" u="sng" dirty="0" smtClean="0">
                <a:effectLst>
                  <a:outerShdw blurRad="38100" dist="38100" dir="2700000" algn="tl">
                    <a:srgbClr val="000000">
                      <a:alpha val="43137"/>
                    </a:srgbClr>
                  </a:outerShdw>
                </a:effectLst>
              </a:rPr>
              <a:t>el cultivo </a:t>
            </a:r>
            <a:r>
              <a:rPr lang="es-AR" sz="2000" u="sng" dirty="0" smtClean="0"/>
              <a:t>de Cannabis con fines de investigación médica o científica</a:t>
            </a:r>
            <a:endParaRPr lang="es-AR" sz="2000" dirty="0" smtClean="0"/>
          </a:p>
          <a:p>
            <a:pPr lvl="0" algn="just"/>
            <a:endParaRPr lang="es-AR" sz="2000" b="1" dirty="0" smtClean="0"/>
          </a:p>
          <a:p>
            <a:pPr lvl="0" algn="just"/>
            <a:endParaRPr lang="es-A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Resultado de imagen para CANNABIS"/>
          <p:cNvPicPr>
            <a:picLocks noChangeAspect="1" noChangeArrowheads="1"/>
          </p:cNvPicPr>
          <p:nvPr/>
        </p:nvPicPr>
        <p:blipFill>
          <a:blip r:embed="rId2">
            <a:lum bright="60000" contrast="-65000"/>
          </a:blip>
          <a:srcRect/>
          <a:stretch>
            <a:fillRect/>
          </a:stretch>
        </p:blipFill>
        <p:spPr bwMode="auto">
          <a:xfrm>
            <a:off x="571472" y="500042"/>
            <a:ext cx="8001056" cy="53578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96257" name="Picture 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00034" y="5929330"/>
            <a:ext cx="2571768" cy="428628"/>
          </a:xfrm>
          <a:prstGeom prst="rect">
            <a:avLst/>
          </a:prstGeom>
          <a:noFill/>
          <a:ln w="9525">
            <a:noFill/>
            <a:miter lim="800000"/>
            <a:headEnd/>
            <a:tailEnd/>
          </a:ln>
          <a:effectLst/>
        </p:spPr>
      </p:pic>
      <p:pic>
        <p:nvPicPr>
          <p:cNvPr id="6" name="Picture 1"/>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071802" y="5929330"/>
            <a:ext cx="2143140" cy="428628"/>
          </a:xfrm>
          <a:prstGeom prst="rect">
            <a:avLst/>
          </a:prstGeom>
          <a:noFill/>
          <a:ln w="9525">
            <a:noFill/>
            <a:miter lim="800000"/>
            <a:headEnd/>
            <a:tailEnd/>
          </a:ln>
          <a:effectLst/>
        </p:spPr>
      </p:pic>
      <p:sp>
        <p:nvSpPr>
          <p:cNvPr id="10" name="9 CuadroTexto"/>
          <p:cNvSpPr txBox="1"/>
          <p:nvPr/>
        </p:nvSpPr>
        <p:spPr>
          <a:xfrm>
            <a:off x="5395042" y="6143644"/>
            <a:ext cx="3250762" cy="276999"/>
          </a:xfrm>
          <a:prstGeom prst="rect">
            <a:avLst/>
          </a:prstGeom>
          <a:noFill/>
        </p:spPr>
        <p:txBody>
          <a:bodyPr wrap="none" rtlCol="0">
            <a:spAutoFit/>
          </a:bodyPr>
          <a:lstStyle/>
          <a:p>
            <a:pPr algn="r"/>
            <a:r>
              <a:rPr lang="es-AR" sz="1200" dirty="0" smtClean="0"/>
              <a:t>Martha Miravete Cicero- </a:t>
            </a:r>
            <a:r>
              <a:rPr lang="es-AR" sz="1200" b="1" dirty="0" smtClean="0"/>
              <a:t>@GMAFDDHH</a:t>
            </a:r>
            <a:endParaRPr lang="es-AR" sz="1200" b="1" dirty="0"/>
          </a:p>
        </p:txBody>
      </p:sp>
      <p:sp>
        <p:nvSpPr>
          <p:cNvPr id="7" name="6 Rectángulo"/>
          <p:cNvSpPr/>
          <p:nvPr/>
        </p:nvSpPr>
        <p:spPr>
          <a:xfrm>
            <a:off x="571472" y="571480"/>
            <a:ext cx="8072494" cy="5601533"/>
          </a:xfrm>
          <a:prstGeom prst="rect">
            <a:avLst/>
          </a:prstGeom>
        </p:spPr>
        <p:txBody>
          <a:bodyPr wrap="square">
            <a:spAutoFit/>
          </a:bodyPr>
          <a:lstStyle/>
          <a:p>
            <a:pPr lvl="0" algn="just"/>
            <a:r>
              <a:rPr lang="es-AR" sz="2000" dirty="0" smtClean="0"/>
              <a:t>El </a:t>
            </a:r>
            <a:r>
              <a:rPr lang="es-AR" sz="2000" b="1" dirty="0" smtClean="0"/>
              <a:t>art. 7°</a:t>
            </a:r>
            <a:r>
              <a:rPr lang="es-AR" sz="2000" dirty="0" smtClean="0"/>
              <a:t> del decreto citado </a:t>
            </a:r>
          </a:p>
          <a:p>
            <a:pPr lvl="0" algn="just"/>
            <a:r>
              <a:rPr lang="es-AR" sz="2000" dirty="0" smtClean="0"/>
              <a:t>“</a:t>
            </a:r>
            <a:r>
              <a:rPr lang="es-AR" sz="2000" b="1" i="1" dirty="0" smtClean="0">
                <a:effectLst>
                  <a:outerShdw blurRad="38100" dist="38100" dir="2700000" algn="tl">
                    <a:srgbClr val="000000">
                      <a:alpha val="43137"/>
                    </a:srgbClr>
                  </a:outerShdw>
                </a:effectLst>
              </a:rPr>
              <a:t>Garantiza</a:t>
            </a:r>
            <a:r>
              <a:rPr lang="es-AR" sz="2000" i="1" dirty="0" smtClean="0"/>
              <a:t> el </a:t>
            </a:r>
            <a:r>
              <a:rPr lang="es-AR" sz="2000" b="1" i="1" dirty="0" smtClean="0"/>
              <a:t>SUMINISTRO de aceite</a:t>
            </a:r>
            <a:r>
              <a:rPr lang="es-AR" sz="2000" i="1" dirty="0" smtClean="0"/>
              <a:t> de Cannabis y sus derivados será gratuita para </a:t>
            </a:r>
            <a:r>
              <a:rPr lang="es-AR" sz="2000" i="1" dirty="0" smtClean="0">
                <a:effectLst>
                  <a:outerShdw blurRad="38100" dist="38100" dir="2700000" algn="tl">
                    <a:srgbClr val="000000">
                      <a:alpha val="43137"/>
                    </a:srgbClr>
                  </a:outerShdw>
                </a:effectLst>
              </a:rPr>
              <a:t>quienes se encuentren inscriptos en el PROGRAMA</a:t>
            </a:r>
            <a:r>
              <a:rPr lang="es-AR" sz="2000" i="1" dirty="0" smtClean="0"/>
              <a:t> y se ajusten a sus requerimientos”</a:t>
            </a:r>
          </a:p>
          <a:p>
            <a:pPr lvl="0" algn="just"/>
            <a:endParaRPr lang="es-AR" sz="2000" dirty="0" smtClean="0"/>
          </a:p>
          <a:p>
            <a:pPr lvl="0" algn="just"/>
            <a:r>
              <a:rPr lang="es-AR" sz="2000" dirty="0" smtClean="0"/>
              <a:t>El </a:t>
            </a:r>
            <a:r>
              <a:rPr lang="es-AR" sz="2000" b="1" dirty="0" smtClean="0"/>
              <a:t>art. 8</a:t>
            </a:r>
            <a:r>
              <a:rPr lang="es-AR" sz="2000" dirty="0" smtClean="0"/>
              <a:t> en forma expresa aclara que</a:t>
            </a:r>
          </a:p>
          <a:p>
            <a:pPr lvl="0" algn="just"/>
            <a:r>
              <a:rPr lang="es-AR" sz="2000" dirty="0" smtClean="0"/>
              <a:t> “</a:t>
            </a:r>
            <a:r>
              <a:rPr lang="es-AR" sz="2000" i="1" dirty="0" smtClean="0"/>
              <a:t>El REGISTRO NACIONAL en el </a:t>
            </a:r>
            <a:r>
              <a:rPr lang="es-AR" sz="2000" b="1" i="1" dirty="0" smtClean="0">
                <a:effectLst>
                  <a:outerShdw blurRad="38100" dist="38100" dir="2700000" algn="tl">
                    <a:srgbClr val="000000">
                      <a:alpha val="43137"/>
                    </a:srgbClr>
                  </a:outerShdw>
                </a:effectLst>
              </a:rPr>
              <a:t>RECANN</a:t>
            </a:r>
            <a:r>
              <a:rPr lang="es-AR" sz="2000" i="1" dirty="0" smtClean="0"/>
              <a:t> funcionará en el ámbito del MINISTERIO DE SALUD y </a:t>
            </a:r>
            <a:r>
              <a:rPr lang="es-AR" sz="2000" i="1" u="sng" dirty="0" smtClean="0"/>
              <a:t>registrará a pacientes en tratamiento para estudio de casos y pacientes en protocolo de investigación, </a:t>
            </a:r>
            <a:r>
              <a:rPr lang="es-AR" sz="2000" i="1" u="sng" dirty="0" smtClean="0">
                <a:effectLst>
                  <a:outerShdw blurRad="38100" dist="38100" dir="2700000" algn="tl">
                    <a:srgbClr val="000000">
                      <a:alpha val="43137"/>
                    </a:srgbClr>
                  </a:outerShdw>
                </a:effectLst>
              </a:rPr>
              <a:t>que voluntariamente soliciten su inscripción, o sus representantes legales</a:t>
            </a:r>
            <a:endParaRPr lang="es-AR" sz="2000" dirty="0" smtClean="0">
              <a:effectLst>
                <a:outerShdw blurRad="38100" dist="38100" dir="2700000" algn="tl">
                  <a:srgbClr val="000000">
                    <a:alpha val="43137"/>
                  </a:srgbClr>
                </a:outerShdw>
              </a:effectLst>
            </a:endParaRPr>
          </a:p>
          <a:p>
            <a:pPr algn="just"/>
            <a:r>
              <a:rPr lang="es-AR" sz="2000" dirty="0" smtClean="0"/>
              <a:t> </a:t>
            </a:r>
          </a:p>
          <a:p>
            <a:pPr algn="just"/>
            <a:r>
              <a:rPr lang="es-AR" sz="2000" dirty="0" smtClean="0"/>
              <a:t>A posteriori la </a:t>
            </a:r>
            <a:r>
              <a:rPr lang="es-AR" sz="2000" b="1" dirty="0" smtClean="0">
                <a:effectLst>
                  <a:outerShdw blurRad="38100" dist="38100" dir="2700000" algn="tl">
                    <a:srgbClr val="000000">
                      <a:alpha val="43137"/>
                    </a:srgbClr>
                  </a:outerShdw>
                </a:effectLst>
              </a:rPr>
              <a:t>Resolución 1537 – E/2017</a:t>
            </a:r>
            <a:r>
              <a:rPr lang="es-AR" sz="2000" dirty="0" smtClean="0">
                <a:effectLst>
                  <a:outerShdw blurRad="38100" dist="38100" dir="2700000" algn="tl">
                    <a:srgbClr val="000000">
                      <a:alpha val="43137"/>
                    </a:srgbClr>
                  </a:outerShdw>
                </a:effectLst>
              </a:rPr>
              <a:t> </a:t>
            </a:r>
            <a:r>
              <a:rPr lang="es-AR" sz="2000" dirty="0" smtClean="0"/>
              <a:t>del Ministerio de Salud de la Nación </a:t>
            </a:r>
            <a:r>
              <a:rPr lang="es-AR" sz="2000" u="sng" dirty="0" smtClean="0">
                <a:effectLst>
                  <a:outerShdw blurRad="38100" dist="38100" dir="2700000" algn="tl">
                    <a:srgbClr val="000000">
                      <a:alpha val="43137"/>
                    </a:srgbClr>
                  </a:outerShdw>
                </a:effectLst>
              </a:rPr>
              <a:t>APRUEBA</a:t>
            </a:r>
            <a:r>
              <a:rPr lang="es-AR" sz="2000" u="sng" dirty="0" smtClean="0"/>
              <a:t> la reglamentación del Programa Nacional para el Estudio y la Investigación </a:t>
            </a:r>
            <a:endParaRPr lang="es-AR" sz="2000" dirty="0" smtClean="0"/>
          </a:p>
          <a:p>
            <a:r>
              <a:rPr lang="es-AR" sz="2000" dirty="0" smtClean="0"/>
              <a:t> </a:t>
            </a:r>
          </a:p>
          <a:p>
            <a:pPr lvl="0" algn="just"/>
            <a:endParaRPr lang="es-AR" sz="2000" b="1" dirty="0" smtClean="0"/>
          </a:p>
          <a:p>
            <a:pPr lvl="0" algn="just"/>
            <a:endParaRPr lang="es-A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257" name="Picture 1"/>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00034" y="5929330"/>
            <a:ext cx="2571768" cy="428628"/>
          </a:xfrm>
          <a:prstGeom prst="rect">
            <a:avLst/>
          </a:prstGeom>
          <a:noFill/>
          <a:ln w="9525">
            <a:noFill/>
            <a:miter lim="800000"/>
            <a:headEnd/>
            <a:tailEnd/>
          </a:ln>
          <a:effectLst/>
        </p:spPr>
      </p:pic>
      <p:pic>
        <p:nvPicPr>
          <p:cNvPr id="6" name="Picture 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071802" y="5929330"/>
            <a:ext cx="2143140" cy="428628"/>
          </a:xfrm>
          <a:prstGeom prst="rect">
            <a:avLst/>
          </a:prstGeom>
          <a:noFill/>
          <a:ln w="9525">
            <a:noFill/>
            <a:miter lim="800000"/>
            <a:headEnd/>
            <a:tailEnd/>
          </a:ln>
          <a:effectLst/>
        </p:spPr>
      </p:pic>
      <p:sp>
        <p:nvSpPr>
          <p:cNvPr id="9" name="8 CuadroTexto"/>
          <p:cNvSpPr txBox="1"/>
          <p:nvPr/>
        </p:nvSpPr>
        <p:spPr>
          <a:xfrm>
            <a:off x="214282" y="571480"/>
            <a:ext cx="8715404" cy="1107996"/>
          </a:xfrm>
          <a:prstGeom prst="rect">
            <a:avLst/>
          </a:prstGeom>
          <a:noFill/>
        </p:spPr>
        <p:txBody>
          <a:bodyPr wrap="square" rtlCol="0">
            <a:spAutoFit/>
          </a:bodyPr>
          <a:lstStyle/>
          <a:p>
            <a:pPr algn="ctr"/>
            <a:r>
              <a:rPr lang="es-AR" sz="2800" b="1" dirty="0" smtClean="0">
                <a:effectLst>
                  <a:outerShdw blurRad="38100" dist="38100" dir="2700000" algn="tl">
                    <a:srgbClr val="000000">
                      <a:alpha val="43137"/>
                    </a:srgbClr>
                  </a:outerShdw>
                </a:effectLst>
              </a:rPr>
              <a:t>Ley 22.431</a:t>
            </a:r>
            <a:r>
              <a:rPr lang="es-AR" sz="2800" dirty="0" smtClean="0">
                <a:effectLst>
                  <a:outerShdw blurRad="38100" dist="38100" dir="2700000" algn="tl">
                    <a:srgbClr val="000000">
                      <a:alpha val="43137"/>
                    </a:srgbClr>
                  </a:outerShdw>
                </a:effectLst>
              </a:rPr>
              <a:t> </a:t>
            </a:r>
          </a:p>
          <a:p>
            <a:pPr algn="ctr"/>
            <a:r>
              <a:rPr lang="es-AR" b="1" dirty="0" smtClean="0">
                <a:effectLst>
                  <a:outerShdw blurRad="38100" dist="38100" dir="2700000" algn="tl">
                    <a:srgbClr val="000000">
                      <a:alpha val="43137"/>
                    </a:srgbClr>
                  </a:outerShdw>
                </a:effectLst>
              </a:rPr>
              <a:t>Ley de Sistema de Protección Integral de los Discapacitados</a:t>
            </a:r>
            <a:r>
              <a:rPr lang="es-AR" dirty="0" smtClean="0">
                <a:effectLst>
                  <a:outerShdw blurRad="38100" dist="38100" dir="2700000" algn="tl">
                    <a:srgbClr val="000000">
                      <a:alpha val="43137"/>
                    </a:srgbClr>
                  </a:outerShdw>
                </a:effectLst>
              </a:rPr>
              <a:t> </a:t>
            </a:r>
          </a:p>
          <a:p>
            <a:pPr algn="ctr"/>
            <a:r>
              <a:rPr lang="es-AR" sz="2000" dirty="0" smtClean="0"/>
              <a:t>de 1981</a:t>
            </a:r>
            <a:endParaRPr lang="es-ES" sz="2000" dirty="0" smtClean="0"/>
          </a:p>
        </p:txBody>
      </p:sp>
      <p:sp>
        <p:nvSpPr>
          <p:cNvPr id="96258" name="Rectangle 2"/>
          <p:cNvSpPr>
            <a:spLocks noChangeArrowheads="1"/>
          </p:cNvSpPr>
          <p:nvPr/>
        </p:nvSpPr>
        <p:spPr bwMode="auto">
          <a:xfrm>
            <a:off x="571472" y="1643050"/>
            <a:ext cx="8072494" cy="49859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s-AR" b="1" dirty="0" smtClean="0"/>
              <a:t>Artículo 2</a:t>
            </a:r>
            <a:r>
              <a:rPr lang="es-AR" dirty="0" smtClean="0"/>
              <a:t> define a los discapacitados como: </a:t>
            </a:r>
          </a:p>
          <a:p>
            <a:r>
              <a:rPr lang="es-AR" dirty="0" smtClean="0"/>
              <a:t>(...) se considera </a:t>
            </a:r>
            <a:r>
              <a:rPr lang="es-AR" b="1" i="1" dirty="0" smtClean="0">
                <a:effectLst>
                  <a:outerShdw blurRad="38100" dist="38100" dir="2700000" algn="tl">
                    <a:srgbClr val="000000">
                      <a:alpha val="43137"/>
                    </a:srgbClr>
                  </a:outerShdw>
                </a:effectLst>
              </a:rPr>
              <a:t>discapacitada a toda persona que padezca una alteración  funcional permanente o prolongada,  </a:t>
            </a:r>
          </a:p>
          <a:p>
            <a:r>
              <a:rPr lang="es-AR" b="1" i="1" dirty="0" smtClean="0">
                <a:effectLst>
                  <a:outerShdw blurRad="38100" dist="38100" dir="2700000" algn="tl">
                    <a:srgbClr val="000000">
                      <a:alpha val="43137"/>
                    </a:srgbClr>
                  </a:outerShdw>
                </a:effectLst>
              </a:rPr>
              <a:t>física o mental, que en relación a su edad  y medio social implique desventajas  considerables para su integración familiar, social, educacional o laboral.</a:t>
            </a:r>
          </a:p>
          <a:p>
            <a:endParaRPr lang="es-AR" b="1" i="1" dirty="0" smtClean="0">
              <a:effectLst>
                <a:outerShdw blurRad="38100" dist="38100" dir="2700000" algn="tl">
                  <a:srgbClr val="000000">
                    <a:alpha val="43137"/>
                  </a:srgbClr>
                </a:outerShdw>
              </a:effectLst>
            </a:endParaRPr>
          </a:p>
          <a:p>
            <a:r>
              <a:rPr lang="es-AR" dirty="0" smtClean="0"/>
              <a:t>En cuanto a </a:t>
            </a:r>
            <a:r>
              <a:rPr lang="es-AR" b="1" dirty="0" smtClean="0">
                <a:effectLst>
                  <a:outerShdw blurRad="38100" dist="38100" dir="2700000" algn="tl">
                    <a:srgbClr val="000000">
                      <a:alpha val="43137"/>
                    </a:srgbClr>
                  </a:outerShdw>
                </a:effectLst>
              </a:rPr>
              <a:t>la asistencia les otorga los siguientes beneficios</a:t>
            </a:r>
            <a:r>
              <a:rPr lang="es-AR" dirty="0" smtClean="0"/>
              <a:t>: </a:t>
            </a:r>
          </a:p>
          <a:p>
            <a:pPr lvl="2">
              <a:buFont typeface="Arial" pitchFamily="34" charset="0"/>
              <a:buChar char="•"/>
            </a:pPr>
            <a:r>
              <a:rPr lang="es-AR" sz="2000" dirty="0" smtClean="0">
                <a:effectLst>
                  <a:outerShdw blurRad="38100" dist="38100" dir="2700000" algn="tl">
                    <a:srgbClr val="000000">
                      <a:alpha val="43137"/>
                    </a:srgbClr>
                  </a:outerShdw>
                </a:effectLst>
              </a:rPr>
              <a:t>Rehabilitación integral,</a:t>
            </a:r>
          </a:p>
          <a:p>
            <a:pPr lvl="2">
              <a:buFont typeface="Arial" pitchFamily="34" charset="0"/>
              <a:buChar char="•"/>
            </a:pPr>
            <a:r>
              <a:rPr lang="es-AR" sz="2000" dirty="0" smtClean="0">
                <a:effectLst>
                  <a:outerShdw blurRad="38100" dist="38100" dir="2700000" algn="tl">
                    <a:srgbClr val="000000">
                      <a:alpha val="43137"/>
                    </a:srgbClr>
                  </a:outerShdw>
                </a:effectLst>
              </a:rPr>
              <a:t>Formación laboral o profesional,</a:t>
            </a:r>
          </a:p>
          <a:p>
            <a:pPr lvl="2">
              <a:buFont typeface="Arial" pitchFamily="34" charset="0"/>
              <a:buChar char="•"/>
            </a:pPr>
            <a:r>
              <a:rPr lang="es-AR" sz="2000" dirty="0" smtClean="0">
                <a:effectLst>
                  <a:outerShdw blurRad="38100" dist="38100" dir="2700000" algn="tl">
                    <a:srgbClr val="000000">
                      <a:alpha val="43137"/>
                    </a:srgbClr>
                  </a:outerShdw>
                </a:effectLst>
              </a:rPr>
              <a:t>Préstamos o subsidios,</a:t>
            </a:r>
          </a:p>
          <a:p>
            <a:pPr lvl="2">
              <a:buFont typeface="Arial" pitchFamily="34" charset="0"/>
              <a:buChar char="•"/>
            </a:pPr>
            <a:r>
              <a:rPr lang="es-AR" sz="2000" dirty="0" smtClean="0">
                <a:effectLst>
                  <a:outerShdw blurRad="38100" dist="38100" dir="2700000" algn="tl">
                    <a:srgbClr val="000000">
                      <a:alpha val="43137"/>
                    </a:srgbClr>
                  </a:outerShdw>
                </a:effectLst>
              </a:rPr>
              <a:t>Regímenes diferenciales en seguridad social,</a:t>
            </a:r>
          </a:p>
          <a:p>
            <a:pPr lvl="2">
              <a:buFont typeface="Arial" pitchFamily="34" charset="0"/>
              <a:buChar char="•"/>
            </a:pPr>
            <a:r>
              <a:rPr lang="es-AR" sz="2000" dirty="0" smtClean="0">
                <a:effectLst>
                  <a:outerShdw blurRad="38100" dist="38100" dir="2700000" algn="tl">
                    <a:srgbClr val="000000">
                      <a:alpha val="43137"/>
                    </a:srgbClr>
                  </a:outerShdw>
                </a:effectLst>
              </a:rPr>
              <a:t>Escolarización,</a:t>
            </a:r>
          </a:p>
          <a:p>
            <a:pPr lvl="2">
              <a:buFont typeface="Arial" pitchFamily="34" charset="0"/>
              <a:buChar char="•"/>
            </a:pPr>
            <a:r>
              <a:rPr lang="es-AR" sz="2000" dirty="0" smtClean="0">
                <a:effectLst>
                  <a:outerShdw blurRad="38100" dist="38100" dir="2700000" algn="tl">
                    <a:srgbClr val="000000">
                      <a:alpha val="43137"/>
                    </a:srgbClr>
                  </a:outerShdw>
                </a:effectLst>
              </a:rPr>
              <a:t>Orientación o promoción individual, familiar y social.</a:t>
            </a:r>
          </a:p>
          <a:p>
            <a:pPr marL="0" marR="0" lvl="0" indent="0" algn="just" defTabSz="914400" rtl="0" eaLnBrk="1" fontAlgn="base" latinLnBrk="0" hangingPunct="1">
              <a:lnSpc>
                <a:spcPct val="100000"/>
              </a:lnSpc>
              <a:spcBef>
                <a:spcPct val="0"/>
              </a:spcBef>
              <a:spcAft>
                <a:spcPct val="0"/>
              </a:spcAft>
              <a:buClrTx/>
              <a:buSzTx/>
              <a:buFontTx/>
              <a:buChar char="-"/>
              <a:tabLst/>
            </a:pPr>
            <a:endParaRPr kumimoji="0" lang="es-E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lvl="8" algn="just" fontAlgn="base">
              <a:spcBef>
                <a:spcPct val="0"/>
              </a:spcBef>
              <a:spcAft>
                <a:spcPct val="0"/>
              </a:spcAft>
              <a:buFontTx/>
              <a:buChar char="-"/>
            </a:pPr>
            <a:endParaRPr kumimoji="0" lang="es-ES" sz="3600" b="1" i="0" u="none" strike="noStrike" cap="none" normalizeH="0" baseline="0" dirty="0" smtClean="0">
              <a:ln>
                <a:noFill/>
              </a:ln>
              <a:solidFill>
                <a:schemeClr val="tx1"/>
              </a:solidFill>
              <a:effectLst/>
              <a:latin typeface="Arial" pitchFamily="34" charset="0"/>
              <a:cs typeface="Arial" pitchFamily="34" charset="0"/>
            </a:endParaRPr>
          </a:p>
        </p:txBody>
      </p:sp>
      <p:sp>
        <p:nvSpPr>
          <p:cNvPr id="10" name="9 CuadroTexto"/>
          <p:cNvSpPr txBox="1"/>
          <p:nvPr/>
        </p:nvSpPr>
        <p:spPr>
          <a:xfrm>
            <a:off x="5395042" y="6143644"/>
            <a:ext cx="3250762" cy="276999"/>
          </a:xfrm>
          <a:prstGeom prst="rect">
            <a:avLst/>
          </a:prstGeom>
          <a:noFill/>
        </p:spPr>
        <p:txBody>
          <a:bodyPr wrap="none" rtlCol="0">
            <a:spAutoFit/>
          </a:bodyPr>
          <a:lstStyle/>
          <a:p>
            <a:pPr algn="r"/>
            <a:r>
              <a:rPr lang="es-AR" sz="1200" dirty="0" smtClean="0"/>
              <a:t>Martha Miravete Cicero- </a:t>
            </a:r>
            <a:r>
              <a:rPr lang="es-AR" sz="1200" b="1" dirty="0" smtClean="0"/>
              <a:t>@GMAFDDHH</a:t>
            </a:r>
            <a:endParaRPr lang="es-AR" sz="12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257" name="Picture 1"/>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00034" y="5929330"/>
            <a:ext cx="2571768" cy="428628"/>
          </a:xfrm>
          <a:prstGeom prst="rect">
            <a:avLst/>
          </a:prstGeom>
          <a:noFill/>
          <a:ln w="9525">
            <a:noFill/>
            <a:miter lim="800000"/>
            <a:headEnd/>
            <a:tailEnd/>
          </a:ln>
          <a:effectLst/>
        </p:spPr>
      </p:pic>
      <p:pic>
        <p:nvPicPr>
          <p:cNvPr id="6" name="Picture 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071802" y="5929330"/>
            <a:ext cx="2143140" cy="428628"/>
          </a:xfrm>
          <a:prstGeom prst="rect">
            <a:avLst/>
          </a:prstGeom>
          <a:noFill/>
          <a:ln w="9525">
            <a:noFill/>
            <a:miter lim="800000"/>
            <a:headEnd/>
            <a:tailEnd/>
          </a:ln>
          <a:effectLst/>
        </p:spPr>
      </p:pic>
      <p:sp>
        <p:nvSpPr>
          <p:cNvPr id="9" name="8 CuadroTexto"/>
          <p:cNvSpPr txBox="1"/>
          <p:nvPr/>
        </p:nvSpPr>
        <p:spPr>
          <a:xfrm>
            <a:off x="428596" y="571481"/>
            <a:ext cx="8501090" cy="1661993"/>
          </a:xfrm>
          <a:prstGeom prst="rect">
            <a:avLst/>
          </a:prstGeom>
          <a:noFill/>
        </p:spPr>
        <p:txBody>
          <a:bodyPr wrap="square" rtlCol="0">
            <a:spAutoFit/>
          </a:bodyPr>
          <a:lstStyle/>
          <a:p>
            <a:pPr algn="ctr"/>
            <a:r>
              <a:rPr lang="es-AR" sz="2800" b="1" dirty="0" smtClean="0">
                <a:effectLst>
                  <a:outerShdw blurRad="38100" dist="38100" dir="2700000" algn="tl">
                    <a:srgbClr val="000000">
                      <a:alpha val="43137"/>
                    </a:srgbClr>
                  </a:outerShdw>
                </a:effectLst>
              </a:rPr>
              <a:t>Ley 24.901</a:t>
            </a:r>
            <a:r>
              <a:rPr lang="es-AR" sz="2800" dirty="0" smtClean="0">
                <a:effectLst>
                  <a:outerShdw blurRad="38100" dist="38100" dir="2700000" algn="tl">
                    <a:srgbClr val="000000">
                      <a:alpha val="43137"/>
                    </a:srgbClr>
                  </a:outerShdw>
                </a:effectLst>
              </a:rPr>
              <a:t> </a:t>
            </a:r>
          </a:p>
          <a:p>
            <a:pPr algn="ctr"/>
            <a:r>
              <a:rPr lang="es-AR" b="1" dirty="0" smtClean="0">
                <a:effectLst>
                  <a:outerShdw blurRad="38100" dist="38100" dir="2700000" algn="tl">
                    <a:srgbClr val="000000">
                      <a:alpha val="43137"/>
                    </a:srgbClr>
                  </a:outerShdw>
                </a:effectLst>
              </a:rPr>
              <a:t>Ley de Sistema de Prestaciones Básicas en Habilitación y Rehabilitación Integral a Favor de las Personas con Discapacidad</a:t>
            </a:r>
            <a:r>
              <a:rPr lang="es-AR" dirty="0" smtClean="0">
                <a:effectLst>
                  <a:outerShdw blurRad="38100" dist="38100" dir="2700000" algn="tl">
                    <a:srgbClr val="000000">
                      <a:alpha val="43137"/>
                    </a:srgbClr>
                  </a:outerShdw>
                </a:effectLst>
              </a:rPr>
              <a:t> de 1997</a:t>
            </a:r>
          </a:p>
          <a:p>
            <a:pPr algn="ctr"/>
            <a:endParaRPr lang="es-ES" sz="2000" dirty="0" smtClean="0"/>
          </a:p>
        </p:txBody>
      </p:sp>
      <p:sp>
        <p:nvSpPr>
          <p:cNvPr id="96258" name="Rectangle 2"/>
          <p:cNvSpPr>
            <a:spLocks noChangeArrowheads="1"/>
          </p:cNvSpPr>
          <p:nvPr/>
        </p:nvSpPr>
        <p:spPr bwMode="auto">
          <a:xfrm>
            <a:off x="857224" y="2285993"/>
            <a:ext cx="7715304" cy="298543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s-AR" sz="2000" b="1" dirty="0" smtClean="0"/>
              <a:t>Artículo 1 </a:t>
            </a:r>
            <a:r>
              <a:rPr lang="es-AR" sz="2000" dirty="0" smtClean="0"/>
              <a:t>: </a:t>
            </a:r>
          </a:p>
          <a:p>
            <a:pPr algn="just"/>
            <a:r>
              <a:rPr lang="es-AR" sz="2400" i="1" dirty="0" smtClean="0">
                <a:effectLst>
                  <a:outerShdw blurRad="38100" dist="38100" dir="2700000" algn="tl">
                    <a:srgbClr val="000000">
                      <a:alpha val="43137"/>
                    </a:srgbClr>
                  </a:outerShdw>
                </a:effectLst>
              </a:rPr>
              <a:t>Crease por la presente </a:t>
            </a:r>
            <a:r>
              <a:rPr lang="es-AR" sz="2400" i="1" u="sng" dirty="0" smtClean="0">
                <a:effectLst>
                  <a:outerShdw blurRad="38100" dist="38100" dir="2700000" algn="tl">
                    <a:srgbClr val="000000">
                      <a:alpha val="43137"/>
                    </a:srgbClr>
                  </a:outerShdw>
                </a:effectLst>
              </a:rPr>
              <a:t>ley un sistema de prestaciones básicas de atención integral </a:t>
            </a:r>
          </a:p>
          <a:p>
            <a:pPr algn="just"/>
            <a:r>
              <a:rPr lang="es-AR" sz="2400" i="1" u="sng" dirty="0" smtClean="0">
                <a:effectLst>
                  <a:outerShdw blurRad="38100" dist="38100" dir="2700000" algn="tl">
                    <a:srgbClr val="000000">
                      <a:alpha val="43137"/>
                    </a:srgbClr>
                  </a:outerShdw>
                </a:effectLst>
              </a:rPr>
              <a:t>a favor de las personas con discapacidad,</a:t>
            </a:r>
          </a:p>
          <a:p>
            <a:pPr algn="just"/>
            <a:r>
              <a:rPr lang="es-AR" sz="2400" i="1" dirty="0" smtClean="0">
                <a:effectLst>
                  <a:outerShdw blurRad="38100" dist="38100" dir="2700000" algn="tl">
                    <a:srgbClr val="000000">
                      <a:alpha val="43137"/>
                    </a:srgbClr>
                  </a:outerShdw>
                </a:effectLst>
              </a:rPr>
              <a:t>contemplando acciones de prevención, asistencia, promoción y protección, </a:t>
            </a:r>
          </a:p>
          <a:p>
            <a:pPr algn="just"/>
            <a:r>
              <a:rPr lang="es-AR" sz="2400" i="1" dirty="0" smtClean="0">
                <a:effectLst>
                  <a:outerShdw blurRad="38100" dist="38100" dir="2700000" algn="tl">
                    <a:srgbClr val="000000">
                      <a:alpha val="43137"/>
                    </a:srgbClr>
                  </a:outerShdw>
                </a:effectLst>
              </a:rPr>
              <a:t>con el objeto de brindarles una cobertura integral a sus necesidades y requerimientos.</a:t>
            </a:r>
            <a:endParaRPr kumimoji="0" lang="es-ES" sz="3600" b="1" i="0" u="none" strike="noStrike" cap="none" normalizeH="0" baseline="0" dirty="0" smtClean="0">
              <a:ln>
                <a:noFill/>
              </a:ln>
              <a:solidFill>
                <a:schemeClr val="tx1"/>
              </a:solidFill>
              <a:effectLst/>
              <a:latin typeface="Arial" pitchFamily="34" charset="0"/>
              <a:cs typeface="Arial" pitchFamily="34" charset="0"/>
            </a:endParaRPr>
          </a:p>
        </p:txBody>
      </p:sp>
      <p:sp>
        <p:nvSpPr>
          <p:cNvPr id="10" name="9 CuadroTexto"/>
          <p:cNvSpPr txBox="1"/>
          <p:nvPr/>
        </p:nvSpPr>
        <p:spPr>
          <a:xfrm>
            <a:off x="5395042" y="6143644"/>
            <a:ext cx="3250762" cy="276999"/>
          </a:xfrm>
          <a:prstGeom prst="rect">
            <a:avLst/>
          </a:prstGeom>
          <a:noFill/>
        </p:spPr>
        <p:txBody>
          <a:bodyPr wrap="none" rtlCol="0">
            <a:spAutoFit/>
          </a:bodyPr>
          <a:lstStyle/>
          <a:p>
            <a:pPr algn="r"/>
            <a:r>
              <a:rPr lang="es-AR" sz="1200" dirty="0" smtClean="0"/>
              <a:t>Martha Miravete Cicero- </a:t>
            </a:r>
            <a:r>
              <a:rPr lang="es-AR" sz="1200" b="1" dirty="0" smtClean="0"/>
              <a:t>@GMAFDDHH</a:t>
            </a:r>
            <a:endParaRPr lang="es-AR" sz="1200"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o">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603</TotalTime>
  <Words>1384</Words>
  <Application>Microsoft Office PowerPoint</Application>
  <PresentationFormat>Presentación en pantalla (4:3)</PresentationFormat>
  <Paragraphs>139</Paragraphs>
  <Slides>17</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17</vt:i4>
      </vt:variant>
    </vt:vector>
  </HeadingPairs>
  <TitlesOfParts>
    <vt:vector size="25" baseType="lpstr">
      <vt:lpstr>Arial</vt:lpstr>
      <vt:lpstr>Calibri</vt:lpstr>
      <vt:lpstr>LiberationMono</vt:lpstr>
      <vt:lpstr>LiberationMono-Italic</vt:lpstr>
      <vt:lpstr>Times New Roman</vt:lpstr>
      <vt:lpstr>Verdana</vt:lpstr>
      <vt:lpstr>Wingdings 2</vt:lpstr>
      <vt:lpstr>Aspecto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Oficina GMA</dc:creator>
  <cp:lastModifiedBy>Gustavo Troisi</cp:lastModifiedBy>
  <cp:revision>93</cp:revision>
  <dcterms:created xsi:type="dcterms:W3CDTF">2016-07-25T23:15:01Z</dcterms:created>
  <dcterms:modified xsi:type="dcterms:W3CDTF">2018-10-25T22:18:18Z</dcterms:modified>
</cp:coreProperties>
</file>